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5" r:id="rId3"/>
    <p:sldId id="257" r:id="rId4"/>
    <p:sldId id="286" r:id="rId5"/>
    <p:sldId id="267" r:id="rId6"/>
    <p:sldId id="282" r:id="rId7"/>
    <p:sldId id="287" r:id="rId8"/>
    <p:sldId id="288" r:id="rId9"/>
    <p:sldId id="289" r:id="rId10"/>
    <p:sldId id="290" r:id="rId11"/>
    <p:sldId id="291" r:id="rId12"/>
    <p:sldId id="301" r:id="rId13"/>
    <p:sldId id="293" r:id="rId14"/>
    <p:sldId id="294" r:id="rId15"/>
    <p:sldId id="295" r:id="rId16"/>
    <p:sldId id="296" r:id="rId17"/>
    <p:sldId id="297" r:id="rId18"/>
    <p:sldId id="298" r:id="rId19"/>
    <p:sldId id="302" r:id="rId20"/>
    <p:sldId id="292" r:id="rId21"/>
    <p:sldId id="303" r:id="rId22"/>
    <p:sldId id="305" r:id="rId23"/>
    <p:sldId id="306" r:id="rId24"/>
    <p:sldId id="307" r:id="rId25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4D19D4BF-13E6-4417-820D-9BA9206958A3}">
          <p14:sldIdLst>
            <p14:sldId id="258"/>
            <p14:sldId id="265"/>
            <p14:sldId id="257"/>
            <p14:sldId id="286"/>
            <p14:sldId id="267"/>
            <p14:sldId id="282"/>
            <p14:sldId id="287"/>
            <p14:sldId id="288"/>
            <p14:sldId id="289"/>
            <p14:sldId id="290"/>
            <p14:sldId id="291"/>
            <p14:sldId id="301"/>
            <p14:sldId id="293"/>
            <p14:sldId id="294"/>
            <p14:sldId id="295"/>
            <p14:sldId id="296"/>
            <p14:sldId id="297"/>
            <p14:sldId id="298"/>
            <p14:sldId id="302"/>
            <p14:sldId id="292"/>
            <p14:sldId id="303"/>
            <p14:sldId id="305"/>
            <p14:sldId id="306"/>
            <p14:sldId id="307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87"/>
  </p:normalViewPr>
  <p:slideViewPr>
    <p:cSldViewPr snapToGrid="0" snapToObjects="1">
      <p:cViewPr varScale="1">
        <p:scale>
          <a:sx n="88" d="100"/>
          <a:sy n="88" d="100"/>
        </p:scale>
        <p:origin x="-437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D0F848-AAAC-ED48-90E6-0C044D944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E1A894E-7302-3940-976D-FB821865C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FFB4C38-6F6B-8B45-875E-2C0A3C9F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A2AF14-3270-414E-9EFC-FA6011F3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4A6D5A-8FF2-8D46-A251-30045543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1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19D174-91A9-1E45-991D-6F7ECDFF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02940D-AC9C-A44F-ADCF-4AFDA8B16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889BFB-F726-224B-ABA2-66B0430C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7BDE22-61E7-D241-9D91-D7CA3723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04FBC74-1DCC-9E4B-8A9A-469B6F66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52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496C5-B086-D349-8305-E0113FF7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2A2AAE-68C6-2944-96B9-59BC1B8D9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68D595-111B-4448-8FCF-53B13811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5DD3E6-9504-AD4E-AC64-D9693C8F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702878-1C18-3847-AAB6-3C32EBC7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2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2EF48D-E9B4-0D4C-B074-54E3D440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442377-9A9A-F848-AE36-BD420EEC34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4A5F4E-F3EC-034F-BCB9-497FA8DD2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F8728DA-96DE-3B47-8926-F51F33E36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1D6ED0C-C555-A74A-985B-DA7C07AC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C123552-704C-3043-B6B7-4651A2A6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9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87357E-08F0-6F4B-A3C3-7885C16A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6B5F71-3DCA-7E40-809D-8E4964B77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396E890-FA12-C245-B0D5-B8C2205BE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5C9B056-07FB-324F-BE4F-60D3014DD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07052B2-6CFA-0942-80C1-F4700C61AC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E3D383C-DF28-1240-85F4-4DF85425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146EEF8-7AA6-E34B-A2A8-65F0FB6D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89433AD-2345-2D49-ACD4-15A88734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08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7E92B5-AE55-5246-9A08-9A3E80A8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58CC183-D845-D24A-8729-11C151D8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5BF73AF-A7D8-BA4A-A2F3-C17D4AF5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4BCC10F-9C22-9D49-8651-434F4F07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3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EBAF505-E50A-8240-982A-E57E8109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445E7B5-6A5C-5D49-A5A7-96A16E0D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2B8A582-5B74-4A46-A18E-957572A9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9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7F1B71-31C7-9641-AA1F-C328C4886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3A27DF2-54AA-8B48-A111-1FF536CEC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08C98B-2D33-6948-886B-0AB140376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F8AE25-1EDE-8B4C-A11F-5DB74206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C62442-1BF1-9044-AA10-71FA628C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2CEED1F-B325-7349-BB3F-E25BC822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7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907FAE-1772-6142-9F0E-AE1DE7E5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DB9FA11-2AB4-0A41-A22A-A903463AE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EB2FFE-7FEC-164A-8622-631E05FA0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C15113-1D70-B743-985D-9910E95B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E167C5B-95CC-D44E-86E8-B53DC4D6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DDFF24-1B5E-E74B-92C5-8E86EB54D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9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6F23EA-DC78-C54D-8AB4-1E1C2917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F21B1F4-38D6-D74B-AB92-99E7B2F6E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B3B512-C368-5749-91FF-1B5E716D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C1E1DF-C08C-6742-9F23-3AC224862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1136F3-707B-A243-B8A2-9918A126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81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318536C-2E1F-C649-A9BC-033BDD4F8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29DCDEF-ADA1-1845-87A6-479BD2F6A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16A4B5-D206-434A-9E24-B2ED968DC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6CF46E-6498-0242-B256-428E10C97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192AE9-241E-C94C-943E-D24AFABF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6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9EEA29B-E5DF-424D-B2E0-AB83B33F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AF612C-AAAA-4A43-BE01-E31C71880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3E05D1-0B2C-9340-A1E4-7137D6382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CC361-4F0B-1A4B-9859-F67BF422D915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E29D34-E513-7548-9EB5-1FC23D770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5E47F4-D848-5445-8BEA-494B151E2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79FDC-0C1F-3F4B-AC7A-11C28EC31C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31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-danube.eu/about-dtp/new-funding-2021-2027" TargetMode="External"/><Relationship Id="rId2" Type="http://schemas.openxmlformats.org/officeDocument/2006/relationships/hyperlink" Target="mailto:gusztav.csomor@interreg-danube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65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43" y="379562"/>
            <a:ext cx="9020086" cy="647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1C6B5C4E-A9F6-9A28-AC8F-5CCC0906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20" y="2005986"/>
            <a:ext cx="2642958" cy="143689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area</a:t>
            </a:r>
          </a:p>
        </p:txBody>
      </p:sp>
    </p:spTree>
    <p:extLst>
      <p:ext uri="{BB962C8B-B14F-4D97-AF65-F5344CB8AC3E}">
        <p14:creationId xmlns:p14="http://schemas.microsoft.com/office/powerpoint/2010/main" val="35157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621766"/>
            <a:ext cx="10888134" cy="5236234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Transnational </a:t>
            </a: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Cooperation</a:t>
            </a: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dimension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topic, addressed challenge and contributing project activities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transnational,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 territorial and/or thematic character and relevance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limited to a few, 3-4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impact:</a:t>
            </a:r>
            <a:endParaRPr lang="hu-HU" sz="2400" b="1" u="sng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based on the planned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activities and outputs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impact of the project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be considered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 on transnational scale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not only on local level in different parts of the region</a:t>
            </a: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hu-HU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collection of different local actions of PPs under one „umbrella”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cross-border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cooperation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not transnational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84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interreg-danube.eu/uploads/media/default/0001/49/a9c8a1e01ca46be5a8772fdcca0dc1050705793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2" y="1224951"/>
            <a:ext cx="10014310" cy="563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>
            <a:off x="4502989" y="3692104"/>
            <a:ext cx="3666226" cy="86264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2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842428"/>
            <a:ext cx="10888134" cy="3843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 2.2 -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Promoting climate change adaptation capacities in the Danube Region and disaster management on transnational level in relation to environmental risks, taking into account ecosystem-based approaches</a:t>
            </a:r>
          </a:p>
          <a:p>
            <a:endParaRPr lang="hu-HU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 2.3 - Sustainable, integrated, transnational water and sediment management in the Danube River Basin ensuring good quality and quantity of waters and sediment balance</a:t>
            </a:r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78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– needs and challenges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 Region exposed to climate change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annual mean temperatures, 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wet regions becoming wetter, dry regions drier 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intensity and frequency of heat waves, dry periods, heavy rainfalls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frequency &amp; severity of environmental disasters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floods, droughts, forest fires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on ecosystem, economic sectors, human life on transboundary scale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of accidental pollutions along major rivers need coordinated transnational emergency </a:t>
            </a:r>
            <a:r>
              <a:rPr lang="en-GB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endParaRPr lang="hu-HU" sz="2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14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2.2 -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Focus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strengthening cooperation of key actors of transnational area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 Region scale CC forecasting &amp; vulnerability assessment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harmonised, coordinated disaster prevention, preparedness, response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preparedness and adaptive capacity to cope with impacts of CC </a:t>
            </a:r>
          </a:p>
          <a:p>
            <a:pPr lvl="1"/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services to foster resilience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flood &amp; accidental pollution management actions shall target main transboundary river(-basin)s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229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– What is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supported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 policies and institutional capacities (e.g. integrated strategies, action plans, policy &amp; sectoral dialogs, trainings)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harmonising management processes (e.g. management, contingency plans)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Elaborating, pilot testing joint solutions (e.g. monitoring, forecasting tools, data bases)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reasonable mix of activities with clear thematic focus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territorially integrated, cross-sectoral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approaches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707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259457"/>
            <a:ext cx="10888134" cy="559854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46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– What is supported</a:t>
            </a:r>
            <a:endParaRPr lang="hu-HU" sz="46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3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harmonised CC modelling, forecasting and vulnerability assessment on DRB scale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applied at </a:t>
            </a:r>
            <a:r>
              <a:rPr lang="en-GB" sz="27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</a:t>
            </a:r>
            <a:r>
              <a:rPr lang="hu-HU" sz="270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GB" sz="270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operational </a:t>
            </a: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 </a:t>
            </a:r>
          </a:p>
          <a:p>
            <a:pPr>
              <a:lnSpc>
                <a:spcPct val="100000"/>
              </a:lnSpc>
            </a:pPr>
            <a:r>
              <a:rPr lang="en-GB" sz="3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 adaptation 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integration of research results 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skills and competences for policy makers and stakeholders</a:t>
            </a:r>
          </a:p>
          <a:p>
            <a:pPr>
              <a:lnSpc>
                <a:spcPct val="100000"/>
              </a:lnSpc>
            </a:pPr>
            <a:r>
              <a:rPr lang="en-GB" sz="3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coordinated flood risks / drought prevention 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option of nature-based solutions</a:t>
            </a:r>
          </a:p>
          <a:p>
            <a:pPr>
              <a:lnSpc>
                <a:spcPct val="100000"/>
              </a:lnSpc>
            </a:pPr>
            <a:r>
              <a:rPr lang="en-GB" sz="3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combat flood, drought, accidental pollution of transboundary rivers and CC related other disasters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Harmonised planning, monitoring, alert systems, inventories</a:t>
            </a:r>
          </a:p>
          <a:p>
            <a:pPr lvl="1">
              <a:lnSpc>
                <a:spcPct val="100000"/>
              </a:lnSpc>
            </a:pPr>
            <a:r>
              <a:rPr lang="en-GB" sz="27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operational cooperation, capacities of emergency response bodies</a:t>
            </a:r>
          </a:p>
          <a:p>
            <a:pPr>
              <a:lnSpc>
                <a:spcPct val="100000"/>
              </a:lnSpc>
            </a:pPr>
            <a:r>
              <a:rPr lang="en-GB" sz="3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level CC &amp; environmental risks related disaster preparedness activities</a:t>
            </a:r>
          </a:p>
        </p:txBody>
      </p:sp>
    </p:spTree>
    <p:extLst>
      <p:ext uri="{BB962C8B-B14F-4D97-AF65-F5344CB8AC3E}">
        <p14:creationId xmlns:p14="http://schemas.microsoft.com/office/powerpoint/2010/main" val="255631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345721"/>
            <a:ext cx="10888134" cy="551227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– What is </a:t>
            </a:r>
            <a:r>
              <a:rPr lang="en-GB" sz="3500" b="1" dirty="0">
                <a:solidFill>
                  <a:srgbClr val="FF0000"/>
                </a:solidFill>
                <a:latin typeface="Open Sans" panose="020B0606030504020204" pitchFamily="34" charset="0"/>
              </a:rPr>
              <a:t>not</a:t>
            </a: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 supported</a:t>
            </a:r>
            <a:endParaRPr lang="hu-HU" sz="35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need for cooperation on transnational level not demonstrated 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flood / accidental pollution management not focusing on main transboundary river(-basin)s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infrastructure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technical solution development without application by target users 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research /data collection without translating into applied solutions / policy strategies, plans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scarcity related  CC adaptation - low water periods affecting balanced use and quality of water (addressed in SO2.3)</a:t>
            </a:r>
          </a:p>
          <a:p>
            <a:pPr lvl="0"/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biodiversity related CC adaptation - on habitats, protected areas and forestry (addressed in SO2.4)</a:t>
            </a:r>
          </a:p>
        </p:txBody>
      </p:sp>
    </p:spTree>
    <p:extLst>
      <p:ext uri="{BB962C8B-B14F-4D97-AF65-F5344CB8AC3E}">
        <p14:creationId xmlns:p14="http://schemas.microsoft.com/office/powerpoint/2010/main" val="225231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440611"/>
            <a:ext cx="10976475" cy="541738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2.2 –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state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of play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after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1st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call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</a:t>
            </a: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selected</a:t>
            </a:r>
            <a:endParaRPr lang="hu-HU" sz="2400" u="sng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SAFETY4TMF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accidental pollution risks 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hu-HU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Tailings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Management </a:t>
            </a:r>
            <a:r>
              <a:rPr lang="hu-HU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Facilities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DRB</a:t>
            </a: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Ready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urban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heat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islands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Sponge City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(flash-)floods and water scarcity in urban areas</a:t>
            </a: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RESTORIVER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NBS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urban/</a:t>
            </a:r>
            <a:r>
              <a:rPr lang="en-GB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peri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-urban riverside areas for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 adaptation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buNone/>
            </a:pP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proposals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addressed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marL="0" lvl="0" indent="0" algn="ctr">
              <a:buNone/>
            </a:pP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GB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rojects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 </a:t>
            </a:r>
            <a:r>
              <a:rPr lang="en-GB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 territorial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scope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which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</a:t>
            </a:r>
            <a:r>
              <a:rPr lang="en-GB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harmonisation, coordination of monitoring, preparedness, or reaction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necessary in connection to relevant climate change induced environmental risks</a:t>
            </a:r>
          </a:p>
        </p:txBody>
      </p:sp>
    </p:spTree>
    <p:extLst>
      <p:ext uri="{BB962C8B-B14F-4D97-AF65-F5344CB8AC3E}">
        <p14:creationId xmlns:p14="http://schemas.microsoft.com/office/powerpoint/2010/main" val="2804254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397473"/>
            <a:ext cx="10976475" cy="514134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SO 2.2 – typical mistakes in 1st call applications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 of thematic scope - (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e.g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industrial contamination without transnational river; post-disaster renovation;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management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case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 vehicle accident)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 development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instead of specific territorial need 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partnership and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 scope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selecting wrong SO (instead of 2.3, or 2.4)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weaknesses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intervention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logic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missing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links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EUSDR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</a:t>
            </a:r>
            <a:endParaRPr lang="en-GB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122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needs and challenges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 Region covers water system of the Danube River Basin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is on water quantity, quality and sediment balance of transboundary river(basin)s, surface and underground water bodies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pressures: 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contamination and water pollution 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water use, decreasing ground water levels, shrinking supplies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increasing periods of low water in transnational river systems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sediment balance alterations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impacts beyond country borders     need for cooperation of upstream &amp; downstream countries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081" y="5551098"/>
            <a:ext cx="3048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446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-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Focus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prevention and mitigation of water pollution / restoration of good quality of transnational water bodies 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harmonising management practises between key sectors to improve quality, quantity of water and sediment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transnational coordination of water supply management, especially in relation to basin-wide importance of groundwater bodies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7941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– What is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supported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 policies and institutional capacities (e.g. integrated strategies, action plans, policy &amp; sectoral dialogs, trainings)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harmonising management processes (e.g. management plans)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elaborating, pilot testing joint solutions (e.g. monitoring, forecasting tools, data bases)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reasonable mix of activities with clear thematic focus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territorially integrated, cross-sectoral approaches</a:t>
            </a: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taking into consideration potential negative effects of CC</a:t>
            </a:r>
          </a:p>
        </p:txBody>
      </p:sp>
    </p:spTree>
    <p:extLst>
      <p:ext uri="{BB962C8B-B14F-4D97-AF65-F5344CB8AC3E}">
        <p14:creationId xmlns:p14="http://schemas.microsoft.com/office/powerpoint/2010/main" val="2859213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3"/>
            <a:ext cx="10888134" cy="510683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</a:t>
            </a:r>
            <a:r>
              <a:rPr lang="hu-HU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 – What is supported</a:t>
            </a:r>
            <a:endParaRPr lang="hu-HU" sz="35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harmonised data availability, monitoring, modelling systems for transnational water management  </a:t>
            </a: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capacities to prevent, mitigate water pollution / restore good quality of water</a:t>
            </a: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improving sediment balance and related </a:t>
            </a:r>
            <a:r>
              <a:rPr lang="en-GB" sz="26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morphodynamics</a:t>
            </a:r>
            <a:endParaRPr lang="en-GB" sz="26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 of floodplain reconnection to improve water quality</a:t>
            </a: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monitoring, modelling of transboundary groundwater systems</a:t>
            </a: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measures ensuring balanced use of water, regarding CC impacts</a:t>
            </a:r>
          </a:p>
          <a:p>
            <a:pPr>
              <a:lnSpc>
                <a:spcPct val="11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measures in connection to CC induced low water periods on transnational rivers of DRB (sediment, navigation, HPP)</a:t>
            </a:r>
          </a:p>
        </p:txBody>
      </p:sp>
    </p:spTree>
    <p:extLst>
      <p:ext uri="{BB962C8B-B14F-4D97-AF65-F5344CB8AC3E}">
        <p14:creationId xmlns:p14="http://schemas.microsoft.com/office/powerpoint/2010/main" val="693447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345721"/>
            <a:ext cx="10888134" cy="551227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SO </a:t>
            </a:r>
            <a:r>
              <a:rPr lang="en-GB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2.</a:t>
            </a:r>
            <a:r>
              <a:rPr lang="hu-HU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5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</a:t>
            </a: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– What is </a:t>
            </a:r>
            <a:r>
              <a:rPr lang="en-GB" sz="3500" b="1" dirty="0">
                <a:solidFill>
                  <a:srgbClr val="FF0000"/>
                </a:solidFill>
                <a:latin typeface="Open Sans" panose="020B0606030504020204" pitchFamily="34" charset="0"/>
              </a:rPr>
              <a:t>not</a:t>
            </a:r>
            <a:r>
              <a:rPr lang="en-GB" sz="3500" b="1" dirty="0">
                <a:solidFill>
                  <a:srgbClr val="003399"/>
                </a:solidFill>
                <a:latin typeface="Open Sans" panose="020B0606030504020204" pitchFamily="34" charset="0"/>
              </a:rPr>
              <a:t> supported</a:t>
            </a:r>
            <a:endParaRPr lang="hu-HU" sz="35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need for cooperation on transnational level not demonstrated 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focusing on main transboundary river(-basin)s of DRB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infrastructure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technical solution development without application by target users 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pre-dominant focus on research /data collection without translating into applied solutions / policy strategies, plans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emergency response to accidental pollution of main transboundary river(-basin)s (addressed in SO2.2)</a:t>
            </a:r>
          </a:p>
          <a:p>
            <a:pPr lvl="0">
              <a:lnSpc>
                <a:spcPct val="100000"/>
              </a:lnSpc>
            </a:pPr>
            <a:r>
              <a:rPr lang="en-GB" sz="26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potentials of floodplain restoration in case their focus is on flood protection (addressed in SO2.2), or focus on ecological corridors and biodiversity (addressed in SO2.4</a:t>
            </a:r>
            <a:r>
              <a:rPr lang="en-GB" sz="26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GB" sz="26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441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440611"/>
            <a:ext cx="10976475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SO 2.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3</a:t>
            </a: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–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state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of play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after</a:t>
            </a:r>
            <a:r>
              <a:rPr lang="hu-HU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 1st </a:t>
            </a:r>
            <a:r>
              <a:rPr lang="hu-HU" sz="3200" b="1" dirty="0" err="1">
                <a:solidFill>
                  <a:srgbClr val="003399"/>
                </a:solidFill>
                <a:latin typeface="Open Sans" panose="020B0606030504020204" pitchFamily="34" charset="0"/>
              </a:rPr>
              <a:t>call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</a:t>
            </a: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selected</a:t>
            </a:r>
            <a:endParaRPr lang="hu-HU" sz="2400" u="sng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AQUATIC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PLASTIC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macro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plastic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transboundary rivers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 Water Balance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n-GB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GB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DRB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balance modelling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DanubeSediment_Q2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DRB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sediment balance and quality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management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MicroDrink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micro-plastics in drinking water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Tethys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Hazardous Substances water pollution in DRB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algn="ctr">
              <a:buNone/>
            </a:pP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proposals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addressed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projects</a:t>
            </a:r>
            <a:r>
              <a:rPr lang="hu-HU" sz="24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lang="en-GB" sz="24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538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716656"/>
            <a:ext cx="10976475" cy="514134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SO 2.3 – typical mistakes in 1st call applications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 of thematic scope - (utilisation of Selenium residues from industry)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partnership and / or territorial scope</a:t>
            </a:r>
          </a:p>
          <a:p>
            <a:pPr lvl="0"/>
            <a:endParaRPr lang="en-GB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weaknesses in project intervention logic</a:t>
            </a:r>
          </a:p>
          <a:p>
            <a:pPr lvl="0"/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missing links to relevant EUSDR PAs</a:t>
            </a:r>
          </a:p>
        </p:txBody>
      </p:sp>
    </p:spTree>
    <p:extLst>
      <p:ext uri="{BB962C8B-B14F-4D97-AF65-F5344CB8AC3E}">
        <p14:creationId xmlns:p14="http://schemas.microsoft.com/office/powerpoint/2010/main" val="2150208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Partnership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minimum requirement: 3 financing partners from 3 DRP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Competitive projects to be based on much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broader partnerships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!!!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countries to be involved    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ensuring broad territorial impact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DR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PPs      ensuring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thematic and territorial relevance and competence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a </a:t>
            </a:r>
            <a:r>
              <a:rPr lang="en-GB" sz="22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coherent mix and balanced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</a:t>
            </a:r>
          </a:p>
          <a:p>
            <a:pPr lvl="0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integration of non-EU 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countries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!!!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„INTERREG funds” = equal participation of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and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non-EU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 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differentiation of PPs by ERDF, IPA and NDICI funds</a:t>
            </a:r>
          </a:p>
          <a:p>
            <a:pPr lvl="1"/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GB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artner</a:t>
            </a:r>
            <a:r>
              <a:rPr lang="en-GB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be from any DRP </a:t>
            </a:r>
            <a:r>
              <a:rPr lang="en-GB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country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2nd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UA)</a:t>
            </a:r>
            <a:endParaRPr lang="en-GB" sz="22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27" y="3171825"/>
            <a:ext cx="195262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220" y="3593440"/>
            <a:ext cx="195262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623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440611"/>
            <a:ext cx="10888134" cy="523623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Budget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nterreg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– bringing together ERDF, IPA and NDICI funds</a:t>
            </a:r>
          </a:p>
          <a:p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maximum EU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(Interreg)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contribution 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hu-HU" sz="2400" b="1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hu-HU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2nd 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</a:t>
            </a:r>
            <a:r>
              <a:rPr lang="hu-HU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allocation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GB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04906"/>
              </p:ext>
            </p:extLst>
          </p:nvPr>
        </p:nvGraphicFramePr>
        <p:xfrm>
          <a:off x="4175186" y="3450567"/>
          <a:ext cx="6469810" cy="3116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7158"/>
                <a:gridCol w="2121149"/>
                <a:gridCol w="2631503"/>
              </a:tblGrid>
              <a:tr h="79618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Priority 2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Interreg funds per Priority in EUR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 dirty="0" smtClean="0">
                          <a:solidFill>
                            <a:schemeClr val="lt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Indicative 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allocation per SO in EUR</a:t>
                      </a:r>
                    </a:p>
                  </a:txBody>
                  <a:tcPr marL="57330" marR="57330" marT="0" marB="0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2.1</a:t>
                      </a:r>
                    </a:p>
                  </a:txBody>
                  <a:tcPr marL="57330" marR="57330" marT="0" marB="0" anchor="ctr"/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closed</a:t>
                      </a:r>
                    </a:p>
                  </a:txBody>
                  <a:tcPr marL="57330" marR="5733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2.2</a:t>
                      </a:r>
                    </a:p>
                  </a:txBody>
                  <a:tcPr marL="57330" marR="57330" marT="0" marB="0" anchor="ctr"/>
                </a:tc>
                <a:tc rowSpan="3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15 339 422,00</a:t>
                      </a:r>
                    </a:p>
                  </a:txBody>
                  <a:tcPr marL="57330" marR="5733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5 960 525,00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2.3</a:t>
                      </a:r>
                    </a:p>
                  </a:txBody>
                  <a:tcPr marL="57330" marR="5733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4 524 737,00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  <a:tr h="56870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 2.4</a:t>
                      </a:r>
                    </a:p>
                  </a:txBody>
                  <a:tcPr marL="57330" marR="5733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99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4 854 160,00</a:t>
                      </a:r>
                      <a:endParaRPr lang="en-GB" sz="1600" b="1" dirty="0">
                        <a:solidFill>
                          <a:srgbClr val="003399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330" marR="573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843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1716656"/>
            <a:ext cx="10976475" cy="5141343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en-GB" sz="3200" b="1" dirty="0">
                <a:solidFill>
                  <a:srgbClr val="003399"/>
                </a:solidFill>
                <a:latin typeface="Open Sans" panose="020B0606030504020204" pitchFamily="34" charset="0"/>
              </a:rPr>
              <a:t>DRP 2nd Call for </a:t>
            </a:r>
            <a:r>
              <a:rPr lang="en-GB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Proposals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en-GB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open</a:t>
            </a:r>
            <a:r>
              <a:rPr lang="hu-HU" sz="2400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November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u-HU" sz="22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29</a:t>
            </a:r>
            <a:r>
              <a:rPr lang="hu-HU" sz="2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March</a:t>
            </a:r>
            <a:r>
              <a:rPr lang="hu-HU" sz="22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hu-HU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 application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Jems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i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(Joint Electronic Monitoring System – accessible on programme website)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duratio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n: </a:t>
            </a:r>
            <a:r>
              <a:rPr lang="hu-HU" sz="24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</a:t>
            </a:r>
            <a:r>
              <a:rPr lang="hu-HU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36 months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GB" sz="240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stimated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start</a:t>
            </a:r>
            <a:r>
              <a:rPr lang="hu-HU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early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24844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A1465B34-2D42-BE54-9F00-C435C8496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180" y="1190445"/>
            <a:ext cx="11159163" cy="5662204"/>
          </a:xfrm>
        </p:spPr>
        <p:txBody>
          <a:bodyPr>
            <a:no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Resources</a:t>
            </a:r>
            <a:r>
              <a:rPr lang="hu-HU" sz="3200" b="1" dirty="0" smtClean="0">
                <a:solidFill>
                  <a:srgbClr val="003399"/>
                </a:solidFill>
                <a:latin typeface="Open Sans" panose="020B0606030504020204" pitchFamily="34" charset="0"/>
              </a:rPr>
              <a:t> &amp; </a:t>
            </a: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tools</a:t>
            </a:r>
            <a:endParaRPr lang="hu-HU" sz="3200" b="1" dirty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 </a:t>
            </a:r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INTERREG Programme - website</a:t>
            </a:r>
          </a:p>
          <a:p>
            <a:pPr marL="685800" lvl="2">
              <a:spcBef>
                <a:spcPts val="1000"/>
              </a:spcBef>
              <a:spcAft>
                <a:spcPts val="600"/>
              </a:spcAft>
            </a:pPr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apply </a:t>
            </a:r>
            <a:r>
              <a:rPr lang="en-GB" sz="1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(https://www.interreg-danube.eu/dtp-archive/about-dtp/new-funding-2021-2027/how-to-apply)</a:t>
            </a:r>
          </a:p>
          <a:p>
            <a:pPr marL="685800" lvl="2">
              <a:spcBef>
                <a:spcPts val="1000"/>
              </a:spcBef>
              <a:spcAft>
                <a:spcPts val="600"/>
              </a:spcAft>
            </a:pPr>
            <a:r>
              <a:rPr lang="en-GB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2nd call </a:t>
            </a:r>
            <a:r>
              <a:rPr lang="en-GB" sz="1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(https://www.interreg-danube.eu/dtp-archive/about-dtp/new-funding-2021-2027/how-to-apply/second-call)</a:t>
            </a:r>
          </a:p>
          <a:p>
            <a:pPr marL="685800" lvl="3">
              <a:spcBef>
                <a:spcPts val="1000"/>
              </a:spcBef>
              <a:spcAft>
                <a:spcPts val="600"/>
              </a:spcAft>
            </a:pP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applicant and thematic webinars</a:t>
            </a:r>
          </a:p>
          <a:p>
            <a:pPr marL="685800" lvl="3">
              <a:spcBef>
                <a:spcPts val="1000"/>
              </a:spcBef>
              <a:spcAft>
                <a:spcPts val="600"/>
              </a:spcAft>
            </a:pPr>
            <a:r>
              <a:rPr lang="en-GB" sz="2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Applicants Package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DRP matchmaking platform 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partner search (available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soon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 of </a:t>
            </a: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Contact Points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en-GB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JS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ad-hoc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advice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technical/formal issues &amp; one </a:t>
            </a:r>
            <a:r>
              <a:rPr lang="en-GB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bilateral consultation</a:t>
            </a:r>
            <a:endParaRPr lang="hu-HU" sz="2400" u="sng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</a:pPr>
            <a:r>
              <a:rPr lang="hu-HU" sz="2400" u="sng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EUSDR </a:t>
            </a:r>
            <a:r>
              <a:rPr lang="hu-HU" sz="2400" u="sng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947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2DCE16-D93E-3140-A27A-96C6E5B64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2" y="2053087"/>
            <a:ext cx="10976475" cy="3528204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spcAft>
                <a:spcPts val="2000"/>
              </a:spcAft>
              <a:buNone/>
            </a:pPr>
            <a:r>
              <a:rPr lang="hu-HU" sz="3200" b="1" dirty="0" err="1" smtClean="0">
                <a:solidFill>
                  <a:srgbClr val="003399"/>
                </a:solidFill>
                <a:latin typeface="Open Sans" panose="020B0606030504020204" pitchFamily="34" charset="0"/>
              </a:rPr>
              <a:t>Contact</a:t>
            </a:r>
            <a:endParaRPr lang="en-GB" sz="3200" b="1" dirty="0" smtClean="0">
              <a:solidFill>
                <a:srgbClr val="003399"/>
              </a:solidFill>
              <a:latin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Gusztáv Csomor –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Senior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Project </a:t>
            </a:r>
            <a:r>
              <a:rPr lang="hu-HU" sz="24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Officer</a:t>
            </a:r>
            <a:endParaRPr lang="hu-HU" sz="2400" dirty="0" smtClean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gusztav.csomor@interreg-danube.eu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lvl="0" indent="0">
              <a:buNone/>
            </a:pPr>
            <a:endParaRPr lang="hu-HU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</a:t>
            </a:r>
            <a:r>
              <a:rPr lang="en-GB" sz="24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://</a:t>
            </a:r>
            <a:r>
              <a:rPr lang="en-GB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www.interreg-danube.eu/about-dtp/new-funding-2021-2027</a:t>
            </a:r>
            <a:r>
              <a:rPr lang="hu-HU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endParaRPr lang="en-GB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564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{5698AF46-CB8A-E74C-88B0-8A0EB919FAEE}tf10001120</Template>
  <TotalTime>981</TotalTime>
  <Words>1483</Words>
  <Application>Microsoft Office PowerPoint</Application>
  <PresentationFormat>Egyéni</PresentationFormat>
  <Paragraphs>172</Paragraphs>
  <Slides>24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Office Theme</vt:lpstr>
      <vt:lpstr>PowerPoint bemutató</vt:lpstr>
      <vt:lpstr>Programme area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Pavlík</dc:creator>
  <cp:lastModifiedBy>Csomor Gusztáv</cp:lastModifiedBy>
  <cp:revision>60</cp:revision>
  <cp:lastPrinted>2022-05-23T06:05:14Z</cp:lastPrinted>
  <dcterms:created xsi:type="dcterms:W3CDTF">2022-03-29T08:23:15Z</dcterms:created>
  <dcterms:modified xsi:type="dcterms:W3CDTF">2023-11-13T08:32:46Z</dcterms:modified>
</cp:coreProperties>
</file>