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5" r:id="rId3"/>
    <p:sldId id="257" r:id="rId4"/>
    <p:sldId id="286" r:id="rId5"/>
    <p:sldId id="267" r:id="rId6"/>
    <p:sldId id="282" r:id="rId7"/>
    <p:sldId id="287" r:id="rId8"/>
    <p:sldId id="288" r:id="rId9"/>
    <p:sldId id="289" r:id="rId10"/>
    <p:sldId id="290" r:id="rId11"/>
    <p:sldId id="291" r:id="rId12"/>
    <p:sldId id="301" r:id="rId13"/>
    <p:sldId id="292" r:id="rId14"/>
    <p:sldId id="303" r:id="rId15"/>
    <p:sldId id="305" r:id="rId16"/>
    <p:sldId id="306" r:id="rId17"/>
    <p:sldId id="307" r:id="rId18"/>
  </p:sldIdLst>
  <p:sldSz cx="12192000" cy="6858000"/>
  <p:notesSz cx="6797675" cy="9926638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4D19D4BF-13E6-4417-820D-9BA9206958A3}">
          <p14:sldIdLst>
            <p14:sldId id="258"/>
            <p14:sldId id="265"/>
            <p14:sldId id="257"/>
            <p14:sldId id="286"/>
            <p14:sldId id="267"/>
            <p14:sldId id="282"/>
            <p14:sldId id="287"/>
            <p14:sldId id="288"/>
            <p14:sldId id="289"/>
            <p14:sldId id="290"/>
            <p14:sldId id="291"/>
            <p14:sldId id="301"/>
            <p14:sldId id="292"/>
            <p14:sldId id="303"/>
            <p14:sldId id="305"/>
            <p14:sldId id="306"/>
            <p14:sldId id="307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687"/>
  </p:normalViewPr>
  <p:slideViewPr>
    <p:cSldViewPr snapToGrid="0" snapToObjects="1">
      <p:cViewPr varScale="1">
        <p:scale>
          <a:sx n="88" d="100"/>
          <a:sy n="88" d="100"/>
        </p:scale>
        <p:origin x="-437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D0F848-AAAC-ED48-90E6-0C044D944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E1A894E-7302-3940-976D-FB821865C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FFB4C38-6F6B-8B45-875E-2C0A3C9FB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CA2AF14-3270-414E-9EFC-FA6011F3D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4A6D5A-8FF2-8D46-A251-30045543C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31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19D174-91A9-1E45-991D-6F7ECDFFD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002940D-AC9C-A44F-ADCF-4AFDA8B16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7889BFB-F726-224B-ABA2-66B0430CF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F7BDE22-61E7-D241-9D91-D7CA3723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04FBC74-1DCC-9E4B-8A9A-469B6F66A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522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2496C5-B086-D349-8305-E0113FF7D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F2A2AAE-68C6-2944-96B9-59BC1B8D9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D68D595-111B-4448-8FCF-53B138114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15DD3E6-9504-AD4E-AC64-D9693C8F5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3702878-1C18-3847-AAB6-3C32EBC77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8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2EF48D-E9B4-0D4C-B074-54E3D4409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1442377-9A9A-F848-AE36-BD420EEC34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94A5F4E-F3EC-034F-BCB9-497FA8DD2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F8728DA-96DE-3B47-8926-F51F33E36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1D6ED0C-C555-A74A-985B-DA7C07AC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C123552-704C-3043-B6B7-4651A2A6B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597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87357E-08F0-6F4B-A3C3-7885C16A3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36B5F71-3DCA-7E40-809D-8E4964B77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396E890-FA12-C245-B0D5-B8C2205BE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5C9B056-07FB-324F-BE4F-60D3014DD9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07052B2-6CFA-0942-80C1-F4700C61AC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E3D383C-DF28-1240-85F4-4DF85425B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146EEF8-7AA6-E34B-A2A8-65F0FB6D1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389433AD-2345-2D49-ACD4-15A88734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08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7E92B5-AE55-5246-9A08-9A3E80A8F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58CC183-D845-D24A-8729-11C151D87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5BF73AF-A7D8-BA4A-A2F3-C17D4AF52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4BCC10F-9C22-9D49-8651-434F4F075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3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EBAF505-E50A-8240-982A-E57E81099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2445E7B5-6A5C-5D49-A5A7-96A16E0D1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2B8A582-5B74-4A46-A18E-957572A9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799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7F1B71-31C7-9641-AA1F-C328C4886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3A27DF2-54AA-8B48-A111-1FF536CE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108C98B-2D33-6948-886B-0AB140376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AF8AE25-1EDE-8B4C-A11F-5DB74206A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8C62442-1BF1-9044-AA10-71FA628C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2CEED1F-B325-7349-BB3F-E25BC822D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074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907FAE-1772-6142-9F0E-AE1DE7E58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DB9FA11-2AB4-0A41-A22A-A903463AEE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1EB2FFE-7FEC-164A-8622-631E05FA0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6C15113-1D70-B743-985D-9910E95B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E167C5B-95CC-D44E-86E8-B53DC4D6D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ADDFF24-1B5E-E74B-92C5-8E86EB54D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97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6F23EA-DC78-C54D-8AB4-1E1C29178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F21B1F4-38D6-D74B-AB92-99E7B2F6E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CB3B512-C368-5749-91FF-1B5E716D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EC1E1DF-C08C-6742-9F23-3AC224862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C1136F3-707B-A243-B8A2-9918A126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812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318536C-2E1F-C649-A9BC-033BDD4F8D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29DCDEF-ADA1-1845-87A6-479BD2F6A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616A4B5-D206-434A-9E24-B2ED968DC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6CF46E-6498-0242-B256-428E10C97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5192AE9-241E-C94C-943E-D24AFABF0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367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9EEA29B-E5DF-424D-B2E0-AB83B33FA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BAF612C-AAAA-4A43-BE01-E31C71880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43E05D1-0B2C-9340-A1E4-7137D6382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CC361-4F0B-1A4B-9859-F67BF422D915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EE29D34-E513-7548-9EB5-1FC23D7700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75E47F4-D848-5445-8BEA-494B151E2D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315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reg-danube.eu/about-dtp/new-funding-2021-2027" TargetMode="External"/><Relationship Id="rId2" Type="http://schemas.openxmlformats.org/officeDocument/2006/relationships/hyperlink" Target="mailto:gusztav.csomor@interreg-danube.e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65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743" y="379562"/>
            <a:ext cx="9020086" cy="647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1C6B5C4E-A9F6-9A28-AC8F-5CCC0906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20" y="2005986"/>
            <a:ext cx="2642958" cy="1436890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 area</a:t>
            </a:r>
          </a:p>
        </p:txBody>
      </p:sp>
    </p:spTree>
    <p:extLst>
      <p:ext uri="{BB962C8B-B14F-4D97-AF65-F5344CB8AC3E}">
        <p14:creationId xmlns:p14="http://schemas.microsoft.com/office/powerpoint/2010/main" val="351573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552755"/>
            <a:ext cx="10888134" cy="5236234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hu-HU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Transnational </a:t>
            </a:r>
            <a:r>
              <a:rPr lang="hu-HU" sz="3200" b="1" dirty="0" err="1" smtClean="0">
                <a:solidFill>
                  <a:srgbClr val="003399"/>
                </a:solidFill>
                <a:latin typeface="Open Sans" panose="020B0606030504020204" pitchFamily="34" charset="0"/>
              </a:rPr>
              <a:t>Cooperation</a:t>
            </a:r>
            <a:endParaRPr lang="hu-HU" sz="24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transnational dimension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hu-HU" sz="24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topic, addressed challenge and contributing project activities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 transnational,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broader territorial and/or thematic character and relevance</a:t>
            </a:r>
            <a:r>
              <a:rPr lang="hu-HU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 limited to a few, 3-4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countries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hu-HU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</a:pPr>
            <a:endParaRPr lang="hu-HU" sz="24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transnational impact:</a:t>
            </a:r>
            <a:endParaRPr lang="hu-HU" sz="2400" b="1" u="sng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based on the planned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activities and outputs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impact of the project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be considered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relevant on transnational scale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not only on local level in different parts of the region</a:t>
            </a:r>
            <a:endParaRPr lang="hu-HU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hu-HU" sz="24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collection of different local actions of PPs under one „umbrella”</a:t>
            </a:r>
            <a:r>
              <a:rPr lang="hu-HU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hu-HU" sz="2400" b="1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</a:t>
            </a:r>
            <a:r>
              <a:rPr lang="hu-HU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b="1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cross-border</a:t>
            </a:r>
            <a:r>
              <a:rPr lang="hu-HU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b="1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cooperation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 not transnational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1840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ww.interreg-danube.eu/uploads/media/default/0001/49/a9c8a1e01ca46be5a8772fdcca0dc1050705793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32" y="1224951"/>
            <a:ext cx="10014310" cy="563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églalap 6"/>
          <p:cNvSpPr/>
          <p:nvPr/>
        </p:nvSpPr>
        <p:spPr>
          <a:xfrm>
            <a:off x="8186468" y="3683477"/>
            <a:ext cx="1854680" cy="862643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025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842428"/>
            <a:ext cx="10888134" cy="3843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 2.4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Protecting and preserving the biodiversity in ecological corridors and ecoregions of transnational relevance in the Danube Region</a:t>
            </a:r>
          </a:p>
          <a:p>
            <a:pPr marL="0" indent="0">
              <a:buNone/>
            </a:pPr>
            <a:endParaRPr lang="hu-HU" dirty="0" smtClean="0"/>
          </a:p>
          <a:p>
            <a:endParaRPr lang="hu-HU" dirty="0"/>
          </a:p>
          <a:p>
            <a:endParaRPr lang="hu-HU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2780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1"/>
            <a:ext cx="10888134" cy="523623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SO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2.</a:t>
            </a:r>
            <a:r>
              <a:rPr lang="hu-HU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4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– needs and challenges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Danube Region - colourful mosaic of biogeographical regions &amp; rich biodiversity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major rivers &amp; mountain ranges - important transnational ecological corridors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endangered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 many factors: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human interventions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fragmentation of transnational habitats and ecosystems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spreading of invasive alien species 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climate change impacting conditions of ecosystems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weak management capacities &amp; skills for transnational ecological regions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impacts beyond country borders       need for cooperation on a broader territorial level       transnational cooperation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3" y="5873990"/>
            <a:ext cx="30480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066" y="6184540"/>
            <a:ext cx="30480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214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1"/>
            <a:ext cx="10888134" cy="5236233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500" b="1" dirty="0">
                <a:solidFill>
                  <a:srgbClr val="003399"/>
                </a:solidFill>
                <a:latin typeface="Open Sans" panose="020B0606030504020204" pitchFamily="34" charset="0"/>
              </a:rPr>
              <a:t>SO </a:t>
            </a:r>
            <a:r>
              <a:rPr lang="en-GB" sz="35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2.</a:t>
            </a:r>
            <a:r>
              <a:rPr lang="hu-HU" sz="35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4</a:t>
            </a:r>
            <a:r>
              <a:rPr lang="en-GB" sz="35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n-GB" sz="3500" b="1" dirty="0">
                <a:solidFill>
                  <a:srgbClr val="003399"/>
                </a:solidFill>
                <a:latin typeface="Open Sans" panose="020B0606030504020204" pitchFamily="34" charset="0"/>
              </a:rPr>
              <a:t>- </a:t>
            </a:r>
            <a:r>
              <a:rPr lang="en-GB" sz="35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Focus</a:t>
            </a:r>
            <a:endParaRPr lang="hu-HU" sz="35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/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Territorial focus:</a:t>
            </a:r>
          </a:p>
          <a:p>
            <a:pPr lvl="1"/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broader, transnational ecological corridors</a:t>
            </a:r>
          </a:p>
          <a:p>
            <a:pPr lvl="1"/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transboundary ecological regions</a:t>
            </a:r>
          </a:p>
          <a:p>
            <a:pPr lvl="1"/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water habitats, wetlands along major transnational rivers</a:t>
            </a:r>
          </a:p>
          <a:p>
            <a:pPr lvl="0"/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Thematic focus:</a:t>
            </a:r>
          </a:p>
          <a:p>
            <a:pPr lvl="1"/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improvement of ecological connectivity between habitats, nature protection areas along transnationally relevant ecological corridors</a:t>
            </a:r>
          </a:p>
          <a:p>
            <a:pPr lvl="1"/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transnational conservation and restoration measures for endangered umbrella species</a:t>
            </a:r>
          </a:p>
          <a:p>
            <a:pPr lvl="1"/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strengthening networks of cooperation in ecological regions &amp; among protected areas</a:t>
            </a:r>
          </a:p>
          <a:p>
            <a:pPr lvl="1"/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ensuring resilience &amp; adaptation to CC to reduce its impacts on </a:t>
            </a:r>
            <a:r>
              <a:rPr lang="en-GB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biodiversity</a:t>
            </a:r>
            <a:endParaRPr lang="en-GB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229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1"/>
            <a:ext cx="10888134" cy="523623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SO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2.</a:t>
            </a:r>
            <a:r>
              <a:rPr lang="hu-HU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4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– What is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supported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improve policies and institutional capacities (e.g. integrated strategies, action plans, policy &amp; sectoral dialogs, trainings)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harmonising management processes (e.g. management plans)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elaborating, pilot testing joint solutions (e.g. data bases, monitoring tools, conservation / restoration methods)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reasonable mix of activities with clear thematic focus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territorially integrated, cross-sectoral approaches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taking into consideration potential negative effects of CC</a:t>
            </a:r>
          </a:p>
        </p:txBody>
      </p:sp>
    </p:spTree>
    <p:extLst>
      <p:ext uri="{BB962C8B-B14F-4D97-AF65-F5344CB8AC3E}">
        <p14:creationId xmlns:p14="http://schemas.microsoft.com/office/powerpoint/2010/main" val="1840707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259457"/>
            <a:ext cx="10888134" cy="5598543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5800" b="1" dirty="0">
                <a:solidFill>
                  <a:srgbClr val="003399"/>
                </a:solidFill>
                <a:latin typeface="Open Sans" panose="020B0606030504020204" pitchFamily="34" charset="0"/>
              </a:rPr>
              <a:t>SO </a:t>
            </a:r>
            <a:r>
              <a:rPr lang="en-GB" sz="58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2.</a:t>
            </a:r>
            <a:r>
              <a:rPr lang="hu-HU" sz="58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4</a:t>
            </a:r>
            <a:r>
              <a:rPr lang="en-GB" sz="58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n-GB" sz="5800" b="1" dirty="0">
                <a:solidFill>
                  <a:srgbClr val="003399"/>
                </a:solidFill>
                <a:latin typeface="Open Sans" panose="020B0606030504020204" pitchFamily="34" charset="0"/>
              </a:rPr>
              <a:t>– What is supported</a:t>
            </a:r>
            <a:endParaRPr lang="hu-HU" sz="58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4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improve, manage, monitor ecological connectivity along transnationally relevant ecological corridors</a:t>
            </a:r>
          </a:p>
          <a:p>
            <a:pPr lvl="1">
              <a:lnSpc>
                <a:spcPct val="100000"/>
              </a:lnSpc>
            </a:pPr>
            <a:r>
              <a:rPr lang="en-GB" sz="4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potentials of green and blue infrastructure developments and solutions for effective defragmentation</a:t>
            </a:r>
          </a:p>
          <a:p>
            <a:pPr>
              <a:lnSpc>
                <a:spcPct val="100000"/>
              </a:lnSpc>
            </a:pPr>
            <a:r>
              <a:rPr lang="en-GB" sz="4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revitalisation &amp; rehabilitation of water habitats along major transnational river (systems)</a:t>
            </a:r>
          </a:p>
          <a:p>
            <a:pPr lvl="1">
              <a:lnSpc>
                <a:spcPct val="100000"/>
              </a:lnSpc>
            </a:pPr>
            <a:r>
              <a:rPr lang="en-GB" sz="4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potentials of restoration and reconnection of floodplains, wetlands </a:t>
            </a:r>
          </a:p>
          <a:p>
            <a:pPr>
              <a:lnSpc>
                <a:spcPct val="100000"/>
              </a:lnSpc>
            </a:pPr>
            <a:r>
              <a:rPr lang="en-GB" sz="4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establishing management and cooperation networks of transboundary ecological regions &amp; protected areas</a:t>
            </a:r>
          </a:p>
          <a:p>
            <a:pPr>
              <a:lnSpc>
                <a:spcPct val="100000"/>
              </a:lnSpc>
            </a:pPr>
            <a:r>
              <a:rPr lang="en-GB" sz="4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resilience of habitats and ecosystems of transboundary ecological regions and their ability to adapt to climate change impacts</a:t>
            </a:r>
          </a:p>
          <a:p>
            <a:pPr lvl="1">
              <a:lnSpc>
                <a:spcPct val="100000"/>
              </a:lnSpc>
            </a:pPr>
            <a:r>
              <a:rPr lang="en-GB" sz="4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eco-friendly land use systems, landscape management, soil protection and restoration measures</a:t>
            </a:r>
          </a:p>
          <a:p>
            <a:pPr>
              <a:lnSpc>
                <a:spcPct val="100000"/>
              </a:lnSpc>
            </a:pPr>
            <a:r>
              <a:rPr lang="en-GB" sz="4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solutions in prevention and control of IAS and management of their priority pathways</a:t>
            </a:r>
          </a:p>
          <a:p>
            <a:pPr>
              <a:lnSpc>
                <a:spcPct val="100000"/>
              </a:lnSpc>
            </a:pPr>
            <a:r>
              <a:rPr lang="en-GB" sz="4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monitoring, conservation, restoration and management plans for endangered umbrella species</a:t>
            </a:r>
          </a:p>
        </p:txBody>
      </p:sp>
    </p:spTree>
    <p:extLst>
      <p:ext uri="{BB962C8B-B14F-4D97-AF65-F5344CB8AC3E}">
        <p14:creationId xmlns:p14="http://schemas.microsoft.com/office/powerpoint/2010/main" val="2556311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345721"/>
            <a:ext cx="10888134" cy="5512279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SO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2.</a:t>
            </a:r>
            <a:r>
              <a:rPr lang="hu-HU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4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– What is </a:t>
            </a:r>
            <a:r>
              <a:rPr lang="en-GB" sz="3200" b="1" dirty="0">
                <a:solidFill>
                  <a:srgbClr val="FF0000"/>
                </a:solidFill>
                <a:latin typeface="Open Sans" panose="020B0606030504020204" pitchFamily="34" charset="0"/>
              </a:rPr>
              <a:t>not</a:t>
            </a: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 supported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need for cooperation on transnational level not demonstrated 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 focusing on transnationally relevant geographic area (ecological corridor, transboundary ecological region)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pre-dominant focus on infrastructure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pre-dominant focus on technical solution development without application by target users 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pre-dominant focus on research /data collection without translating into applied solutions / policy strategies, plans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potentials of floodplain restoration in case focusing on flood protection (addressed in SO2.2), or focusing on water quality issues (addressed in SO2.3)</a:t>
            </a:r>
          </a:p>
        </p:txBody>
      </p:sp>
    </p:spTree>
    <p:extLst>
      <p:ext uri="{BB962C8B-B14F-4D97-AF65-F5344CB8AC3E}">
        <p14:creationId xmlns:p14="http://schemas.microsoft.com/office/powerpoint/2010/main" val="2252315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2" y="1440611"/>
            <a:ext cx="10976475" cy="5417389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SO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2.</a:t>
            </a:r>
            <a:r>
              <a:rPr lang="hu-HU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4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– </a:t>
            </a:r>
            <a:r>
              <a:rPr lang="hu-HU" sz="32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state</a:t>
            </a:r>
            <a:r>
              <a:rPr lang="hu-HU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 of play </a:t>
            </a:r>
            <a:r>
              <a:rPr lang="hu-HU" sz="32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after</a:t>
            </a:r>
            <a:r>
              <a:rPr lang="hu-HU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 1st </a:t>
            </a:r>
            <a:r>
              <a:rPr lang="hu-HU" sz="32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call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0" indent="0">
              <a:buNone/>
            </a:pPr>
            <a:r>
              <a:rPr lang="hu-HU" sz="2400" u="sng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project </a:t>
            </a:r>
            <a:r>
              <a:rPr lang="hu-HU" sz="2400" u="sng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selected</a:t>
            </a:r>
            <a:endParaRPr lang="hu-HU" sz="2400" u="sng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GB" sz="2400" b="1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ForestConnect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climate-smart forest connectivity for large carnivores in the Balkan-Carpathian Region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endParaRPr lang="hu-HU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algn="ctr">
              <a:buNone/>
            </a:pP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proposals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focus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topics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addressed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project!</a:t>
            </a:r>
          </a:p>
        </p:txBody>
      </p:sp>
    </p:spTree>
    <p:extLst>
      <p:ext uri="{BB962C8B-B14F-4D97-AF65-F5344CB8AC3E}">
        <p14:creationId xmlns:p14="http://schemas.microsoft.com/office/powerpoint/2010/main" val="2804254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2" y="1397473"/>
            <a:ext cx="10976475" cy="514134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SO 2.4 – typical mistakes in 1st call applications</a:t>
            </a:r>
          </a:p>
          <a:p>
            <a:pPr lvl="0"/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missing appropriate geographic focus (transnationally relevant ecological region(s), or corridor(s))</a:t>
            </a:r>
          </a:p>
          <a:p>
            <a:pPr lvl="0"/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limited partnership and / or territorial scope</a:t>
            </a:r>
          </a:p>
          <a:p>
            <a:pPr lvl="0"/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unclear added value compared to previous similar project(s)</a:t>
            </a:r>
          </a:p>
          <a:p>
            <a:pPr lvl="0"/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technology development in focus instead of specific territorial need </a:t>
            </a:r>
          </a:p>
          <a:p>
            <a:pPr lvl="0"/>
            <a:endParaRPr lang="en-GB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weaknesses in project intervention logic</a:t>
            </a:r>
          </a:p>
          <a:p>
            <a:pPr lvl="0"/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missing links to relevant EUSDR PAs</a:t>
            </a:r>
          </a:p>
        </p:txBody>
      </p:sp>
    </p:spTree>
    <p:extLst>
      <p:ext uri="{BB962C8B-B14F-4D97-AF65-F5344CB8AC3E}">
        <p14:creationId xmlns:p14="http://schemas.microsoft.com/office/powerpoint/2010/main" val="3145122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1"/>
            <a:ext cx="10888134" cy="523623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Partnership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minimum requirement: 3 financing partners from 3 DRP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countries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Competitive projects to be based on much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broader partnerships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!!!</a:t>
            </a:r>
            <a:endParaRPr lang="en-GB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number of countries to be involved     </a:t>
            </a:r>
            <a:r>
              <a:rPr lang="en-GB" sz="22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ensuring broad territorial impact </a:t>
            </a:r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DR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number of PPs      ensuring </a:t>
            </a:r>
            <a:r>
              <a:rPr lang="en-GB" sz="22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thematic and territorial relevance and competence</a:t>
            </a:r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a </a:t>
            </a:r>
            <a:r>
              <a:rPr lang="en-GB" sz="22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coherent mix and balanced </a:t>
            </a:r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way</a:t>
            </a:r>
          </a:p>
          <a:p>
            <a:pPr lvl="0"/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integration of non-EU </a:t>
            </a: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countries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!!!</a:t>
            </a:r>
            <a:endParaRPr lang="en-GB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„INTERREG funds” = equal participation of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 and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non-EU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partners 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differentiation of PPs by ERDF, IPA and NDICI funds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 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en-GB" sz="22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artner</a:t>
            </a:r>
            <a:r>
              <a:rPr lang="en-GB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be from any DRP </a:t>
            </a:r>
            <a:r>
              <a:rPr lang="en-GB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country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hu-HU" sz="22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2nd </a:t>
            </a:r>
            <a:r>
              <a:rPr lang="hu-HU" sz="22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2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2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UA)</a:t>
            </a:r>
            <a:endParaRPr lang="en-GB" sz="22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127" y="3171825"/>
            <a:ext cx="195262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220" y="3593440"/>
            <a:ext cx="195262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3623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1"/>
            <a:ext cx="10888134" cy="523623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hu-HU" sz="3200" b="1" dirty="0" err="1" smtClean="0">
                <a:solidFill>
                  <a:srgbClr val="003399"/>
                </a:solidFill>
                <a:latin typeface="Open Sans" panose="020B0606030504020204" pitchFamily="34" charset="0"/>
              </a:rPr>
              <a:t>Budget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„</a:t>
            </a: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hu-HU" sz="24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nterreg</a:t>
            </a: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funds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 – bringing together ERDF, IPA and NDICI funds</a:t>
            </a:r>
          </a:p>
          <a:p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maximum EU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(Interreg)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contribution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80</a:t>
            </a: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hu-HU" sz="2400" b="1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hu-HU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2nd </a:t>
            </a:r>
            <a:r>
              <a:rPr lang="hu-HU" sz="24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</a:t>
            </a:r>
            <a:r>
              <a:rPr lang="hu-HU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allocation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en-GB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004906"/>
              </p:ext>
            </p:extLst>
          </p:nvPr>
        </p:nvGraphicFramePr>
        <p:xfrm>
          <a:off x="4175186" y="3450567"/>
          <a:ext cx="6469810" cy="3116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7158"/>
                <a:gridCol w="2121149"/>
                <a:gridCol w="2631503"/>
              </a:tblGrid>
              <a:tr h="796187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Priority 2</a:t>
                      </a:r>
                    </a:p>
                  </a:txBody>
                  <a:tcPr marL="57330" marR="5733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Interreg funds per Priority in EUR</a:t>
                      </a:r>
                    </a:p>
                  </a:txBody>
                  <a:tcPr marL="57330" marR="57330" marT="0" marB="0" anchor="ctr"/>
                </a:tc>
                <a:tc>
                  <a:txBody>
                    <a:bodyPr/>
                    <a:lstStyle/>
                    <a:p>
                      <a:pPr marL="45720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200" dirty="0" smtClean="0">
                          <a:solidFill>
                            <a:schemeClr val="lt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Indicative </a:t>
                      </a:r>
                      <a:r>
                        <a:rPr lang="en-GB" sz="1600" b="1" kern="1200" dirty="0">
                          <a:solidFill>
                            <a:schemeClr val="lt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allocation per SO in EUR</a:t>
                      </a:r>
                    </a:p>
                  </a:txBody>
                  <a:tcPr marL="57330" marR="57330" marT="0" marB="0"/>
                </a:tc>
              </a:tr>
              <a:tr h="56870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 2.1</a:t>
                      </a:r>
                    </a:p>
                  </a:txBody>
                  <a:tcPr marL="57330" marR="57330" marT="0" marB="0" anchor="ctr"/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closed</a:t>
                      </a:r>
                    </a:p>
                  </a:txBody>
                  <a:tcPr marL="57330" marR="5733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6870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 2.2</a:t>
                      </a:r>
                    </a:p>
                  </a:txBody>
                  <a:tcPr marL="57330" marR="57330" marT="0" marB="0" anchor="ctr"/>
                </a:tc>
                <a:tc rowSpan="3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3399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15 339 422,00</a:t>
                      </a:r>
                    </a:p>
                  </a:txBody>
                  <a:tcPr marL="57330" marR="5733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99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5 960 525,00</a:t>
                      </a:r>
                      <a:endParaRPr lang="en-GB" sz="1600" b="1" dirty="0">
                        <a:solidFill>
                          <a:srgbClr val="003399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7330" marR="57330" marT="0" marB="0" anchor="ctr"/>
                </a:tc>
              </a:tr>
              <a:tr h="56870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 2.3</a:t>
                      </a:r>
                    </a:p>
                  </a:txBody>
                  <a:tcPr marL="57330" marR="5733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99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4 524 737,00</a:t>
                      </a:r>
                      <a:endParaRPr lang="en-GB" sz="1600" b="1" dirty="0">
                        <a:solidFill>
                          <a:srgbClr val="003399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7330" marR="57330" marT="0" marB="0" anchor="ctr"/>
                </a:tc>
              </a:tr>
              <a:tr h="56870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 2.4</a:t>
                      </a:r>
                    </a:p>
                  </a:txBody>
                  <a:tcPr marL="57330" marR="5733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99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4 854 160,00</a:t>
                      </a:r>
                      <a:endParaRPr lang="en-GB" sz="1600" b="1" dirty="0">
                        <a:solidFill>
                          <a:srgbClr val="003399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7330" marR="5733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843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2" y="1716656"/>
            <a:ext cx="10976475" cy="514134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DRP 2nd Call for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Proposals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hu-HU" sz="24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</a:t>
            </a:r>
            <a:r>
              <a:rPr lang="en-GB" sz="24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open</a:t>
            </a:r>
            <a:r>
              <a:rPr lang="hu-HU" sz="24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ing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hu-HU" sz="22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</a:t>
            </a:r>
            <a:r>
              <a:rPr lang="hu-HU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November</a:t>
            </a:r>
            <a:r>
              <a:rPr lang="en-GB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hu-HU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en-GB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hu-HU" sz="22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hu-HU" sz="22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29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2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March</a:t>
            </a:r>
            <a:r>
              <a:rPr lang="hu-HU" sz="22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</a:t>
            </a:r>
            <a:r>
              <a:rPr lang="hu-HU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Online application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lang="hu-HU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DRP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Jems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i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(Joint Electronic Monitoring System – accessible on programme website)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duratio</a:t>
            </a:r>
            <a:r>
              <a:rPr lang="hu-HU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n: </a:t>
            </a:r>
            <a:r>
              <a:rPr lang="hu-HU" sz="2400" b="1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max</a:t>
            </a:r>
            <a:r>
              <a:rPr lang="hu-HU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36 months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hu-HU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en-GB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stimated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start</a:t>
            </a:r>
            <a:r>
              <a:rPr lang="hu-HU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early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24844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A1465B34-2D42-BE54-9F00-C435C8496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180" y="1190445"/>
            <a:ext cx="11159163" cy="5662204"/>
          </a:xfrm>
        </p:spPr>
        <p:txBody>
          <a:bodyPr>
            <a:no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hu-HU" sz="3200" b="1" dirty="0" err="1" smtClean="0">
                <a:solidFill>
                  <a:srgbClr val="003399"/>
                </a:solidFill>
                <a:latin typeface="Open Sans" panose="020B0606030504020204" pitchFamily="34" charset="0"/>
              </a:rPr>
              <a:t>Resources</a:t>
            </a:r>
            <a:r>
              <a:rPr lang="hu-HU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 &amp; </a:t>
            </a:r>
            <a:r>
              <a:rPr lang="hu-HU" sz="3200" b="1" dirty="0" err="1" smtClean="0">
                <a:solidFill>
                  <a:srgbClr val="003399"/>
                </a:solidFill>
                <a:latin typeface="Open Sans" panose="020B0606030504020204" pitchFamily="34" charset="0"/>
              </a:rPr>
              <a:t>tools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DRP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INTERREG Programme - website</a:t>
            </a:r>
          </a:p>
          <a:p>
            <a:pPr marL="685800" lvl="2">
              <a:spcBef>
                <a:spcPts val="1000"/>
              </a:spcBef>
              <a:spcAft>
                <a:spcPts val="600"/>
              </a:spcAft>
            </a:pPr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apply </a:t>
            </a:r>
            <a:r>
              <a:rPr lang="en-GB" sz="1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(https://www.interreg-danube.eu/dtp-archive/about-dtp/new-funding-2021-2027/how-to-apply)</a:t>
            </a:r>
          </a:p>
          <a:p>
            <a:pPr marL="685800" lvl="2">
              <a:spcBef>
                <a:spcPts val="1000"/>
              </a:spcBef>
              <a:spcAft>
                <a:spcPts val="600"/>
              </a:spcAft>
            </a:pPr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2nd call </a:t>
            </a:r>
            <a:r>
              <a:rPr lang="en-GB" sz="1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(https://www.interreg-danube.eu/dtp-archive/about-dtp/new-funding-2021-2027/how-to-apply/second-call)</a:t>
            </a:r>
          </a:p>
          <a:p>
            <a:pPr marL="685800" lvl="3">
              <a:spcBef>
                <a:spcPts val="1000"/>
              </a:spcBef>
              <a:spcAft>
                <a:spcPts val="600"/>
              </a:spcAft>
            </a:pPr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 applicant and thematic webinars</a:t>
            </a:r>
          </a:p>
          <a:p>
            <a:pPr marL="685800" lvl="3">
              <a:spcBef>
                <a:spcPts val="1000"/>
              </a:spcBef>
              <a:spcAft>
                <a:spcPts val="600"/>
              </a:spcAft>
            </a:pPr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Applicants Package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</a:pP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DRP matchmaking platform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partner search (available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soon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</a:pP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Network of </a:t>
            </a: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National Contact Points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</a:pP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JS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ad-hoc </a:t>
            </a:r>
            <a:r>
              <a:rPr lang="en-GB" sz="2400" u="sng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advice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 technical/formal issues &amp; one </a:t>
            </a:r>
            <a:r>
              <a:rPr lang="en-GB" sz="2400" u="sng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bilateral consultation</a:t>
            </a:r>
            <a:endParaRPr lang="hu-HU" sz="2400" u="sng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</a:pPr>
            <a:r>
              <a:rPr lang="hu-HU" sz="2400" u="sng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EUSDR </a:t>
            </a:r>
            <a:r>
              <a:rPr lang="hu-HU" sz="2400" u="sng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</a:t>
            </a:r>
            <a:endParaRPr lang="en-GB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947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2" y="2053087"/>
            <a:ext cx="10976475" cy="3528204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hu-HU" sz="3200" b="1" dirty="0" err="1" smtClean="0">
                <a:solidFill>
                  <a:srgbClr val="003399"/>
                </a:solidFill>
                <a:latin typeface="Open Sans" panose="020B0606030504020204" pitchFamily="34" charset="0"/>
              </a:rPr>
              <a:t>Contact</a:t>
            </a:r>
            <a:endParaRPr lang="en-GB" sz="3200" b="1" dirty="0" smtClean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0" lvl="0" indent="0">
              <a:buNone/>
            </a:pP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Gusztáv Csomor –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Senior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Officer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None/>
            </a:pPr>
            <a:endParaRPr lang="hu-HU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None/>
            </a:pP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gusztav.csomor@interreg-danube.eu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0" lvl="0" indent="0">
              <a:buNone/>
            </a:pPr>
            <a:endParaRPr lang="hu-HU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None/>
            </a:pP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://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www.interreg-danube.eu/about-dtp/new-funding-2021-2027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GB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None/>
            </a:pPr>
            <a:endParaRPr lang="en-GB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564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{5698AF46-CB8A-E74C-88B0-8A0EB919FAEE}tf10001120</Template>
  <TotalTime>1004</TotalTime>
  <Words>917</Words>
  <Application>Microsoft Office PowerPoint</Application>
  <PresentationFormat>Egyéni</PresentationFormat>
  <Paragraphs>117</Paragraphs>
  <Slides>17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18" baseType="lpstr">
      <vt:lpstr>Office Theme</vt:lpstr>
      <vt:lpstr>PowerPoint bemutató</vt:lpstr>
      <vt:lpstr>Programme area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Michal Pavlík</dc:creator>
  <cp:lastModifiedBy>Csomor Gusztáv</cp:lastModifiedBy>
  <cp:revision>63</cp:revision>
  <cp:lastPrinted>2022-05-23T06:05:14Z</cp:lastPrinted>
  <dcterms:created xsi:type="dcterms:W3CDTF">2022-03-29T08:23:15Z</dcterms:created>
  <dcterms:modified xsi:type="dcterms:W3CDTF">2023-11-08T08:16:20Z</dcterms:modified>
</cp:coreProperties>
</file>