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1" r:id="rId1"/>
  </p:sld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0" r:id="rId6"/>
    <p:sldId id="299" r:id="rId7"/>
    <p:sldId id="396" r:id="rId8"/>
    <p:sldId id="397" r:id="rId9"/>
    <p:sldId id="382" r:id="rId10"/>
    <p:sldId id="384" r:id="rId11"/>
    <p:sldId id="262" r:id="rId12"/>
    <p:sldId id="263" r:id="rId13"/>
    <p:sldId id="365" r:id="rId14"/>
    <p:sldId id="309" r:id="rId15"/>
    <p:sldId id="310" r:id="rId16"/>
    <p:sldId id="385" r:id="rId17"/>
    <p:sldId id="386" r:id="rId18"/>
    <p:sldId id="311" r:id="rId19"/>
    <p:sldId id="312" r:id="rId20"/>
    <p:sldId id="313" r:id="rId21"/>
    <p:sldId id="314" r:id="rId22"/>
    <p:sldId id="315" r:id="rId23"/>
    <p:sldId id="390" r:id="rId24"/>
    <p:sldId id="391" r:id="rId25"/>
    <p:sldId id="393" r:id="rId26"/>
    <p:sldId id="387" r:id="rId27"/>
    <p:sldId id="394" r:id="rId28"/>
    <p:sldId id="323" r:id="rId29"/>
    <p:sldId id="388" r:id="rId30"/>
    <p:sldId id="395" r:id="rId31"/>
    <p:sldId id="324" r:id="rId32"/>
    <p:sldId id="389" r:id="rId33"/>
    <p:sldId id="327" r:id="rId34"/>
    <p:sldId id="328" r:id="rId35"/>
    <p:sldId id="329" r:id="rId36"/>
    <p:sldId id="383" r:id="rId37"/>
    <p:sldId id="331" r:id="rId38"/>
    <p:sldId id="332" r:id="rId39"/>
    <p:sldId id="334" r:id="rId40"/>
    <p:sldId id="371" r:id="rId41"/>
  </p:sldIdLst>
  <p:sldSz cx="12192000" cy="6858000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3145E91-7085-419A-A138-B9C6F8C17F9F}">
          <p14:sldIdLst>
            <p14:sldId id="256"/>
            <p14:sldId id="257"/>
            <p14:sldId id="258"/>
            <p14:sldId id="259"/>
            <p14:sldId id="260"/>
            <p14:sldId id="299"/>
            <p14:sldId id="396"/>
            <p14:sldId id="397"/>
            <p14:sldId id="382"/>
            <p14:sldId id="384"/>
            <p14:sldId id="262"/>
            <p14:sldId id="263"/>
            <p14:sldId id="365"/>
            <p14:sldId id="309"/>
            <p14:sldId id="310"/>
            <p14:sldId id="385"/>
            <p14:sldId id="386"/>
            <p14:sldId id="311"/>
            <p14:sldId id="312"/>
            <p14:sldId id="313"/>
            <p14:sldId id="314"/>
            <p14:sldId id="315"/>
            <p14:sldId id="390"/>
            <p14:sldId id="391"/>
            <p14:sldId id="393"/>
            <p14:sldId id="387"/>
            <p14:sldId id="394"/>
            <p14:sldId id="323"/>
            <p14:sldId id="388"/>
            <p14:sldId id="395"/>
            <p14:sldId id="324"/>
            <p14:sldId id="389"/>
            <p14:sldId id="327"/>
            <p14:sldId id="328"/>
            <p14:sldId id="329"/>
            <p14:sldId id="383"/>
            <p14:sldId id="331"/>
            <p14:sldId id="332"/>
            <p14:sldId id="334"/>
            <p14:sldId id="3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384" autoAdjust="0"/>
  </p:normalViewPr>
  <p:slideViewPr>
    <p:cSldViewPr snapToGrid="0">
      <p:cViewPr varScale="1">
        <p:scale>
          <a:sx n="110" d="100"/>
          <a:sy n="110" d="100"/>
        </p:scale>
        <p:origin x="5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EEA30-9ED2-4FF3-BAA1-32F9AB8265FD}" type="datetimeFigureOut">
              <a:rPr lang="sk-SK" smtClean="0"/>
              <a:t>19. 8. 2025</a:t>
            </a:fld>
            <a:endParaRPr lang="sk-SK" dirty="0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F33A4-70FD-4B5A-ADD6-FCD6416A4411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75087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FC1A4F-5798-4D31-BCE7-52B1D49614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445752C-B329-4522-97B7-4F6CAA1A3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45D94B8-2DB0-432D-8404-4A688BA16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286547C-6701-4A46-9544-6F373CA30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E20FE95-DF11-4568-9240-759A34DD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269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E6CEF7-9E07-4ACA-966F-5430F41C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0AD7E2-F0A5-47FE-8833-5C49C9A18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B6372FF-C7D6-4FC2-8B4D-148604C89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CE0CE08-A071-486B-97A6-F19A6E23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E5051A0-2500-4854-ABBF-3F7F54434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387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755D90-655E-470E-8D42-556A57F27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C97D9EC-C261-4B3E-9647-177C058C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8945C3F-D18C-46B3-A35B-2C89B6FB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6CD15A4-2E79-4FF6-9CBA-1C03D49D3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1AFA6DA-AE3E-4AF2-9D8F-DB4CA112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017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93702A-8498-4EEF-9CB9-180540F10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975C3FA-9EA7-4684-A019-F12A34DA83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8D23D22-C680-4DB9-8019-FD0AB1D7F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13CFAAF-9A60-47EA-B84E-D8881EC43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143BBB9-5A0E-4DE8-9E14-CC2BA40E0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13552537-A940-43E2-BCD3-C0626915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56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7CD64B-5FE5-46AF-81D7-8FB8E70A8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9846489-DCAF-447F-B43C-75D6ED495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24AF42FA-FF95-4527-84C4-F8EF51CF2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8E199EB-A2AD-4B45-A7E8-501C7C5501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57245FA-1D86-4136-8793-5F7B7E48A1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5FDEA712-7DF5-456D-A52C-74956E0FB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E053EA59-3A6F-4194-B404-8759C1DC2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23A6A277-BAB1-4809-9D82-D7CCFF757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94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203825-1E82-4989-92C0-3C2F28F91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1327B61C-6CAD-4D6A-AC8E-4076F25FB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C9AA9266-299D-41EE-9C8B-20CFF8FB4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7B09E979-5742-4956-99D4-F3B7C66A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2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EF240FBF-5817-4AFE-9F39-FF170D4D8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07DB70A7-6F28-4800-93A1-D4007906D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AE2A283-0FBC-460E-A1B6-03779CDA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33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D1DBD7-1B7B-4911-BD32-E83214207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6B14D28-C013-4776-9D3F-F39758FE9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C8C4B10-02BE-46E4-8D45-06F421FF37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9A2F3F3-A4D7-4B08-ADF4-8BD025CB7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CA9F20A-6C99-429A-B08E-216C58D1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D821ABC-9765-4632-8C53-8C122AF04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9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927746-9D40-462C-8E6A-CA58126D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DEADC593-4E7E-4738-BB14-745D015F2F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58FEA8D-69BA-4C11-AF5D-CB0EE7386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2EC6FAD-85DC-4CBA-B4AD-3FEA0F5A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FDA58463-070E-4873-9131-B9E2002D7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8F1E336-2953-40B3-8C34-B8C31EE1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9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E1849C-CD21-4A6E-9602-E9F313202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3F5CDE9B-66A4-422C-ACCC-2707FA370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0750242-0A0C-4A8F-BAB8-676F6829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DCAD444-485A-4A1E-B7B6-CAA4D464D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ACCCE24-447A-4892-BF93-B65084197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78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77FB1317-BD6A-4CF3-9BF9-BDD9F06241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C49D7F4B-5507-405E-81A4-3E5EBB300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814B17A-E1B1-4DB7-BDE1-30B0EE884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98B068F-D877-4AD4-B3D3-90B618504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24F2B87-D812-4852-B41B-41F7582F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06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74F32BA-2F39-4E68-9A01-A18DE6CDC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7E100A0-144B-451D-9805-700EA2228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E198B83-A2ED-4478-9EE6-CBBA0B8AD3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8/19/2025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C7654DE-CD73-4957-8ECB-96D03B6FA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63660930-7BB1-4F5F-A5FA-9E291BE913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6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tnerskadohoda.gov.sk/302-sk/usmernenia-a-manualy/" TargetMode="External"/><Relationship Id="rId2" Type="http://schemas.openxmlformats.org/officeDocument/2006/relationships/hyperlink" Target="https://www.itms2014.s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20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7910" y="508838"/>
            <a:ext cx="6032090" cy="437197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b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USMERNENIE K PODÁVANIU </a:t>
            </a:r>
            <a:b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ŽIADOSTI O POSKYTNUTIE ŠTÁTNEJ POMOCI NA</a:t>
            </a:r>
            <a:r>
              <a:rPr lang="sk-SK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ZABEZPEČENIE</a:t>
            </a:r>
            <a:r>
              <a:rPr lang="en-US" sz="3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sk-SK"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ÚČA</a:t>
            </a:r>
            <a:r>
              <a:rPr lang="sk-SK" sz="3200" b="1">
                <a:solidFill>
                  <a:schemeClr val="tx2"/>
                </a:solidFill>
              </a:rPr>
              <a:t>STI </a:t>
            </a:r>
            <a:r>
              <a:rPr lang="sk-SK" sz="3200" b="1" dirty="0">
                <a:solidFill>
                  <a:schemeClr val="tx2"/>
                </a:solidFill>
              </a:rPr>
              <a:t>CHOVATEĽOV A </a:t>
            </a:r>
            <a:r>
              <a:rPr lang="sk-SK" sz="3200" b="1">
                <a:solidFill>
                  <a:schemeClr val="tx2"/>
                </a:solidFill>
              </a:rPr>
              <a:t>PESTOVATEĽOV </a:t>
            </a:r>
            <a:br>
              <a:rPr lang="sk-SK" sz="3200" b="1">
                <a:solidFill>
                  <a:schemeClr val="tx2"/>
                </a:solidFill>
              </a:rPr>
            </a:br>
            <a:r>
              <a:rPr lang="sk-SK" sz="3200" b="1">
                <a:solidFill>
                  <a:schemeClr val="tx2"/>
                </a:solidFill>
              </a:rPr>
              <a:t>NA </a:t>
            </a:r>
            <a:r>
              <a:rPr lang="sk-SK" sz="3200" b="1" dirty="0">
                <a:solidFill>
                  <a:schemeClr val="tx2"/>
                </a:solidFill>
              </a:rPr>
              <a:t>VÝSTAVÁCH </a:t>
            </a:r>
            <a:br>
              <a:rPr lang="en-US" sz="2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 </a:t>
            </a:r>
            <a:br>
              <a:rPr lang="en-US" sz="2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23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4360012" y="5227261"/>
            <a:ext cx="5221224" cy="5230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84B90A8F-7499-447E-A8A2-8AF3136F6762}"/>
              </a:ext>
            </a:extLst>
          </p:cNvPr>
          <p:cNvSpPr txBox="1"/>
          <p:nvPr/>
        </p:nvSpPr>
        <p:spPr>
          <a:xfrm>
            <a:off x="7241458" y="4159045"/>
            <a:ext cx="395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 zmysle Schémy štátnej pomoci </a:t>
            </a:r>
            <a:br>
              <a:rPr lang="sk-SK" dirty="0"/>
            </a:br>
            <a:r>
              <a:rPr lang="sk-SK" dirty="0"/>
              <a:t>na propagačné opatrenia v prospech poľnohospodárskych výrobkov zaregistrovanej EK pod evidenčným číslom </a:t>
            </a:r>
            <a:r>
              <a:rPr lang="sk-SK" b="1" dirty="0"/>
              <a:t>SA.109987 </a:t>
            </a:r>
          </a:p>
        </p:txBody>
      </p:sp>
    </p:spTree>
    <p:extLst>
      <p:ext uri="{BB962C8B-B14F-4D97-AF65-F5344CB8AC3E}">
        <p14:creationId xmlns:p14="http://schemas.microsoft.com/office/powerpoint/2010/main" val="3439640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5754" y="-137991"/>
            <a:ext cx="10058400" cy="1609344"/>
          </a:xfrm>
        </p:spPr>
        <p:txBody>
          <a:bodyPr>
            <a:normAutofit/>
          </a:bodyPr>
          <a:lstStyle/>
          <a:p>
            <a:r>
              <a:rPr lang="sk-SK" sz="3600" dirty="0">
                <a:latin typeface="Rockwell Condensed" panose="02060603050405020104" pitchFamily="18" charset="0"/>
              </a:rPr>
              <a:t>POSTUP REGISTRÁCIE</a:t>
            </a:r>
          </a:p>
        </p:txBody>
      </p:sp>
      <p:sp>
        <p:nvSpPr>
          <p:cNvPr id="4" name="Obdĺžnik 3"/>
          <p:cNvSpPr/>
          <p:nvPr/>
        </p:nvSpPr>
        <p:spPr>
          <a:xfrm>
            <a:off x="311971" y="6077073"/>
            <a:ext cx="1083115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100" i="1" dirty="0"/>
              <a:t>Doplňujúca informácia: </a:t>
            </a:r>
          </a:p>
          <a:p>
            <a:r>
              <a:rPr lang="sk-SK" sz="1100" i="1" dirty="0"/>
              <a:t>Pre žiadateľov je dostupné video na stránke ITMS2014+ </a:t>
            </a:r>
            <a:r>
              <a:rPr lang="sk-SK" sz="1100" dirty="0">
                <a:hlinkClick r:id="rId2"/>
              </a:rPr>
              <a:t>https://www.itms2014.sk/</a:t>
            </a:r>
            <a:endParaRPr lang="sk-SK" sz="1100" i="1" dirty="0"/>
          </a:p>
          <a:p>
            <a:pPr algn="just"/>
            <a:r>
              <a:rPr lang="sk-SK" sz="1100" i="1" dirty="0"/>
              <a:t>Podrobný popis jednotlivých funkcionalít ITMS2014+ je dostupný na adrese: </a:t>
            </a:r>
            <a:r>
              <a:rPr lang="sk-SK" sz="1100" i="1" dirty="0">
                <a:hlinkClick r:id="rId3"/>
              </a:rPr>
              <a:t>http://www.partnerskadohoda.gov.sk/302-sk/usmernenia-a-manualy/</a:t>
            </a:r>
            <a:r>
              <a:rPr lang="sk-SK" sz="1100" i="1" dirty="0"/>
              <a:t> </a:t>
            </a:r>
          </a:p>
        </p:txBody>
      </p:sp>
      <p:sp>
        <p:nvSpPr>
          <p:cNvPr id="5" name="BlokTextu 4"/>
          <p:cNvSpPr txBox="1"/>
          <p:nvPr/>
        </p:nvSpPr>
        <p:spPr>
          <a:xfrm>
            <a:off x="1956816" y="2074690"/>
            <a:ext cx="639165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 Žiadateľ zadá do webového prehliadača: </a:t>
            </a:r>
            <a:r>
              <a:rPr lang="sk-SK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https://www.itms2014.sk/</a:t>
            </a:r>
            <a:endParaRPr lang="sk-SK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928272" y="1719072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956816" y="3698969"/>
            <a:ext cx="639165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 V pravom hornom rohu žiadateľ vyberie variant: „Prihlásenie“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928272" y="3355708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4517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8425FABF-6EA4-45B1-B119-A2BE0E769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768350"/>
            <a:ext cx="11290300" cy="5670550"/>
          </a:xfrm>
          <a:prstGeom prst="rect">
            <a:avLst/>
          </a:prstGeom>
        </p:spPr>
      </p:pic>
      <p:sp>
        <p:nvSpPr>
          <p:cNvPr id="6" name="Šípka nahor 5"/>
          <p:cNvSpPr/>
          <p:nvPr/>
        </p:nvSpPr>
        <p:spPr>
          <a:xfrm rot="10800000">
            <a:off x="9664700" y="152142"/>
            <a:ext cx="330726" cy="533916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7" name="Obdĺžnik 6"/>
          <p:cNvSpPr/>
          <p:nvPr/>
        </p:nvSpPr>
        <p:spPr>
          <a:xfrm>
            <a:off x="9272921" y="768350"/>
            <a:ext cx="1180918" cy="369332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89976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035" y="1591982"/>
            <a:ext cx="8064460" cy="4051300"/>
          </a:xfrm>
        </p:spPr>
      </p:pic>
      <p:sp>
        <p:nvSpPr>
          <p:cNvPr id="8" name="BlokTextu 7"/>
          <p:cNvSpPr txBox="1"/>
          <p:nvPr/>
        </p:nvSpPr>
        <p:spPr>
          <a:xfrm>
            <a:off x="6237265" y="2560484"/>
            <a:ext cx="2989218" cy="203132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sk-SK" dirty="0"/>
          </a:p>
          <a:p>
            <a:pPr algn="r"/>
            <a:endParaRPr lang="sk-SK" dirty="0"/>
          </a:p>
          <a:p>
            <a:pPr algn="r"/>
            <a:endParaRPr lang="sk-SK" dirty="0"/>
          </a:p>
          <a:p>
            <a:pPr algn="ctr"/>
            <a:endParaRPr lang="sk-SK" dirty="0"/>
          </a:p>
          <a:p>
            <a:pPr algn="ctr"/>
            <a:endParaRPr lang="sk-SK" dirty="0"/>
          </a:p>
          <a:p>
            <a:pPr algn="ctr"/>
            <a:endParaRPr lang="sk-SK" dirty="0"/>
          </a:p>
          <a:p>
            <a:pPr marL="342900" indent="-342900" algn="ctr">
              <a:buAutoNum type="arabicPeriod"/>
            </a:pPr>
            <a:endParaRPr lang="sk-SK" dirty="0"/>
          </a:p>
        </p:txBody>
      </p:sp>
      <p:sp>
        <p:nvSpPr>
          <p:cNvPr id="5" name="BlokTextu 4"/>
          <p:cNvSpPr txBox="1"/>
          <p:nvPr/>
        </p:nvSpPr>
        <p:spPr>
          <a:xfrm>
            <a:off x="3288331" y="2560484"/>
            <a:ext cx="2797598" cy="2031325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sk-SK" dirty="0"/>
          </a:p>
          <a:p>
            <a:pPr algn="r"/>
            <a:endParaRPr lang="sk-SK" dirty="0"/>
          </a:p>
          <a:p>
            <a:pPr algn="r"/>
            <a:endParaRPr lang="sk-SK" dirty="0"/>
          </a:p>
          <a:p>
            <a:endParaRPr lang="sk-SK" dirty="0"/>
          </a:p>
          <a:p>
            <a:pPr marL="342900" indent="-342900" algn="ctr">
              <a:buAutoNum type="arabicPeriod"/>
            </a:pPr>
            <a:endParaRPr lang="sk-SK" dirty="0"/>
          </a:p>
          <a:p>
            <a:pPr marL="342900" indent="-342900" algn="ctr">
              <a:buAutoNum type="arabicPeriod"/>
            </a:pPr>
            <a:endParaRPr lang="sk-SK" dirty="0"/>
          </a:p>
          <a:p>
            <a:pPr algn="ctr"/>
            <a:endParaRPr lang="sk-SK" dirty="0"/>
          </a:p>
        </p:txBody>
      </p:sp>
      <p:sp>
        <p:nvSpPr>
          <p:cNvPr id="11" name="BlokTextu 10"/>
          <p:cNvSpPr txBox="1"/>
          <p:nvPr/>
        </p:nvSpPr>
        <p:spPr>
          <a:xfrm>
            <a:off x="835754" y="212987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1775043" y="315519"/>
            <a:ext cx="9519735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Žiadateľ sa prihlási pomocou používateľského e-mailu a hesla a v prípade, že disponuje elektronickým podpisom – prihlási sa cez občiansky preukaz s elektronickým kontaktným čipom (</a:t>
            </a:r>
            <a:r>
              <a:rPr lang="sk-SK" dirty="0" err="1">
                <a:solidFill>
                  <a:schemeClr val="tx1"/>
                </a:solidFill>
              </a:rPr>
              <a:t>eID</a:t>
            </a:r>
            <a:r>
              <a:rPr lang="sk-SK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" name="Šípka nahor 12"/>
          <p:cNvSpPr/>
          <p:nvPr/>
        </p:nvSpPr>
        <p:spPr>
          <a:xfrm rot="5400000">
            <a:off x="2268544" y="3084145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4" name="Šípka nahor 13"/>
          <p:cNvSpPr/>
          <p:nvPr/>
        </p:nvSpPr>
        <p:spPr>
          <a:xfrm rot="16200000">
            <a:off x="10180579" y="3084145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2295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22E2B14B-3BE7-45B9-A9C4-3994DC6B8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02" y="273050"/>
            <a:ext cx="2175120" cy="6311900"/>
          </a:xfrm>
          <a:prstGeom prst="rect">
            <a:avLst/>
          </a:prstGeom>
        </p:spPr>
      </p:pic>
      <p:sp>
        <p:nvSpPr>
          <p:cNvPr id="11" name="BlokTextu 10"/>
          <p:cNvSpPr txBox="1"/>
          <p:nvPr/>
        </p:nvSpPr>
        <p:spPr>
          <a:xfrm>
            <a:off x="3794107" y="2218831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4716217" y="2218831"/>
            <a:ext cx="688486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Po úspešnom prihlásení sa žiadateľovi zobrazí hlavná stránka. Na ľavej strane si žiadateľ klikne na „</a:t>
            </a:r>
            <a:r>
              <a:rPr lang="sk-SK" i="1" dirty="0">
                <a:solidFill>
                  <a:schemeClr val="tx1"/>
                </a:solidFill>
              </a:rPr>
              <a:t>Štátna a minimálna pomoc</a:t>
            </a:r>
            <a:r>
              <a:rPr lang="sk-SK" dirty="0">
                <a:solidFill>
                  <a:schemeClr val="tx1"/>
                </a:solidFill>
              </a:rPr>
              <a:t>“, kde sa mu zobrazí záložka „</a:t>
            </a:r>
            <a:r>
              <a:rPr lang="sk-SK" i="1" dirty="0">
                <a:solidFill>
                  <a:schemeClr val="tx1"/>
                </a:solidFill>
              </a:rPr>
              <a:t>Výzvy“. </a:t>
            </a:r>
            <a:r>
              <a:rPr lang="sk-SK" dirty="0">
                <a:solidFill>
                  <a:schemeClr val="tx1"/>
                </a:solidFill>
              </a:rPr>
              <a:t>Prehľad žiadostí za všetky roky vrátane aktuálneho roka je v záložke</a:t>
            </a:r>
            <a:r>
              <a:rPr lang="sk-SK" i="1" dirty="0">
                <a:solidFill>
                  <a:schemeClr val="tx1"/>
                </a:solidFill>
              </a:rPr>
              <a:t> ,,Moje žiadosti“. </a:t>
            </a:r>
          </a:p>
        </p:txBody>
      </p:sp>
      <p:sp>
        <p:nvSpPr>
          <p:cNvPr id="13" name="Šípka nahor 12"/>
          <p:cNvSpPr/>
          <p:nvPr/>
        </p:nvSpPr>
        <p:spPr>
          <a:xfrm rot="16200000">
            <a:off x="1748001" y="4917115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35997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1974773" y="2793077"/>
            <a:ext cx="465513" cy="182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756828" y="147984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760105" y="639568"/>
            <a:ext cx="731875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Žiadateľ klikne na text výzvy.  </a:t>
            </a:r>
            <a:endParaRPr lang="sk-SK" b="1" i="1" dirty="0">
              <a:solidFill>
                <a:schemeClr val="tx1"/>
              </a:solidFill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2440286" y="3827929"/>
            <a:ext cx="8747129" cy="215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9B1BF158-5B4A-4DFB-957C-04AF12C63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29" y="2071687"/>
            <a:ext cx="10430586" cy="3855747"/>
          </a:xfrm>
          <a:prstGeom prst="rect">
            <a:avLst/>
          </a:prstGeom>
        </p:spPr>
      </p:pic>
      <p:sp>
        <p:nvSpPr>
          <p:cNvPr id="12" name="Šípka nahor 11"/>
          <p:cNvSpPr/>
          <p:nvPr/>
        </p:nvSpPr>
        <p:spPr>
          <a:xfrm rot="16200000">
            <a:off x="5582028" y="4633507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42071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1974773" y="2793077"/>
            <a:ext cx="465513" cy="182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756828" y="147984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760105" y="639568"/>
            <a:ext cx="731875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Žiadateľ klikne na </a:t>
            </a:r>
            <a:r>
              <a:rPr lang="sk-SK" i="1" dirty="0">
                <a:solidFill>
                  <a:schemeClr val="tx1"/>
                </a:solidFill>
              </a:rPr>
              <a:t>,,Vytvoriť žiadosť na túto výzvu“. </a:t>
            </a:r>
          </a:p>
        </p:txBody>
      </p:sp>
      <p:sp>
        <p:nvSpPr>
          <p:cNvPr id="11" name="Obdĺžnik 10"/>
          <p:cNvSpPr/>
          <p:nvPr/>
        </p:nvSpPr>
        <p:spPr>
          <a:xfrm>
            <a:off x="2440286" y="3827929"/>
            <a:ext cx="8747129" cy="215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37C4881A-1BF6-447E-AB2E-8F7EFFCF9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14" y="1560707"/>
            <a:ext cx="10311301" cy="5043293"/>
          </a:xfrm>
          <a:prstGeom prst="rect">
            <a:avLst/>
          </a:prstGeom>
        </p:spPr>
      </p:pic>
      <p:sp>
        <p:nvSpPr>
          <p:cNvPr id="12" name="Šípka nahor 11"/>
          <p:cNvSpPr/>
          <p:nvPr/>
        </p:nvSpPr>
        <p:spPr>
          <a:xfrm rot="16200000">
            <a:off x="3042028" y="2222920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63797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1974773" y="2793077"/>
            <a:ext cx="465513" cy="182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756828" y="147984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760105" y="639568"/>
            <a:ext cx="731875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Žiadateľ kliknutím na </a:t>
            </a:r>
            <a:r>
              <a:rPr lang="sk-SK" i="1" dirty="0">
                <a:solidFill>
                  <a:schemeClr val="tx1"/>
                </a:solidFill>
              </a:rPr>
              <a:t>,,Výzvu a príslušnú dokumentáciu som prečítal a chcem vytvoriť žiadosť“ </a:t>
            </a:r>
            <a:r>
              <a:rPr lang="sk-SK" dirty="0">
                <a:solidFill>
                  <a:schemeClr val="tx1"/>
                </a:solidFill>
              </a:rPr>
              <a:t>berie na vedomie všetky náležitosti. </a:t>
            </a:r>
            <a:endParaRPr lang="sk-SK" i="1" dirty="0">
              <a:solidFill>
                <a:schemeClr val="tx1"/>
              </a:solidFill>
            </a:endParaRPr>
          </a:p>
        </p:txBody>
      </p:sp>
      <p:sp>
        <p:nvSpPr>
          <p:cNvPr id="11" name="Obdĺžnik 10"/>
          <p:cNvSpPr/>
          <p:nvPr/>
        </p:nvSpPr>
        <p:spPr>
          <a:xfrm>
            <a:off x="2440286" y="3827929"/>
            <a:ext cx="8747129" cy="2151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7765D39-4687-4493-B507-4E6994C4D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85" y="2286092"/>
            <a:ext cx="11035627" cy="3298826"/>
          </a:xfrm>
          <a:prstGeom prst="rect">
            <a:avLst/>
          </a:prstGeom>
        </p:spPr>
      </p:pic>
      <p:sp>
        <p:nvSpPr>
          <p:cNvPr id="12" name="Šípka nahor 11"/>
          <p:cNvSpPr/>
          <p:nvPr/>
        </p:nvSpPr>
        <p:spPr>
          <a:xfrm rot="16200000">
            <a:off x="5291372" y="4539707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43110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28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30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E96D4EA-1A94-4D22-9955-BE33BA3B6BAC}"/>
              </a:ext>
            </a:extLst>
          </p:cNvPr>
          <p:cNvSpPr txBox="1"/>
          <p:nvPr/>
        </p:nvSpPr>
        <p:spPr>
          <a:xfrm>
            <a:off x="753925" y="1321056"/>
            <a:ext cx="10684151" cy="199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IDENTIFIKÁCIA ŽIADATEĽA A OSÔB </a:t>
            </a:r>
          </a:p>
        </p:txBody>
      </p:sp>
      <p:grpSp>
        <p:nvGrpSpPr>
          <p:cNvPr id="47" name="Group 32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8" name="Freeform: Shape 33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34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35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36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Group 38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53" name="Freeform: Shape 39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40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41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42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0781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01D0AF59-99C3-4251-AB9A-C966C6AD4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855405F-37A2-4869-9154-F8BE3BECE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E58474F6-D83D-4208-8AA4-A94F5B5BE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57038"/>
            <a:ext cx="10905066" cy="4143924"/>
          </a:xfrm>
          <a:prstGeom prst="rect">
            <a:avLst/>
          </a:prstGeom>
        </p:spPr>
      </p:pic>
      <p:sp>
        <p:nvSpPr>
          <p:cNvPr id="13" name="Obdĺžnik 12">
            <a:extLst>
              <a:ext uri="{FF2B5EF4-FFF2-40B4-BE49-F238E27FC236}">
                <a16:creationId xmlns:a16="http://schemas.microsoft.com/office/drawing/2014/main" id="{9BCAE489-D825-48CA-A352-78E9F53C0C46}"/>
              </a:ext>
            </a:extLst>
          </p:cNvPr>
          <p:cNvSpPr/>
          <p:nvPr/>
        </p:nvSpPr>
        <p:spPr>
          <a:xfrm>
            <a:off x="643467" y="2646637"/>
            <a:ext cx="3929063" cy="48577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37632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4720080" y="3853543"/>
            <a:ext cx="818571" cy="1110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BlokTextu 7"/>
          <p:cNvSpPr txBox="1"/>
          <p:nvPr/>
        </p:nvSpPr>
        <p:spPr>
          <a:xfrm>
            <a:off x="468987" y="600883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627878" y="716019"/>
            <a:ext cx="9554809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Žiadateľovi sa zobrazí žiadosť s prideleným unikátnym kódom. Následne začína vyplňovaním časti „</a:t>
            </a:r>
            <a:r>
              <a:rPr lang="sk-SK" i="1" dirty="0">
                <a:solidFill>
                  <a:schemeClr val="tx1"/>
                </a:solidFill>
              </a:rPr>
              <a:t>Identifikácia žiadateľa a osôb (1)(2)(3)(4)“ </a:t>
            </a:r>
            <a:r>
              <a:rPr lang="sk-SK" dirty="0">
                <a:solidFill>
                  <a:schemeClr val="tx1"/>
                </a:solidFill>
              </a:rPr>
              <a:t>tak, že klikne na časť 1. Identifikácia žiadateľa, 1. A Základné údaje, pri ktorých musia byť vyplnené všetky polia označené „●“ – takto označené polia sú povinné</a:t>
            </a:r>
          </a:p>
          <a:p>
            <a:pPr algn="just"/>
            <a:r>
              <a:rPr lang="sk-SK" sz="1200" dirty="0">
                <a:solidFill>
                  <a:schemeClr val="tx1"/>
                </a:solidFill>
              </a:rPr>
              <a:t>Upozornenie: žiadateľ musí mať vyplnenú kategóriu podniku (Správa subjektu a osôb). </a:t>
            </a: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825" y="2539327"/>
            <a:ext cx="9672916" cy="2962688"/>
          </a:xfrm>
          <a:prstGeom prst="rect">
            <a:avLst/>
          </a:prstGeom>
        </p:spPr>
      </p:pic>
      <p:sp>
        <p:nvSpPr>
          <p:cNvPr id="12" name="Obdĺžnik 11"/>
          <p:cNvSpPr/>
          <p:nvPr/>
        </p:nvSpPr>
        <p:spPr>
          <a:xfrm>
            <a:off x="4114800" y="2949388"/>
            <a:ext cx="3558988" cy="24294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nahor 12"/>
          <p:cNvSpPr/>
          <p:nvPr/>
        </p:nvSpPr>
        <p:spPr>
          <a:xfrm rot="16200000">
            <a:off x="3636344" y="2133951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7459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lokTextu 11"/>
          <p:cNvSpPr txBox="1"/>
          <p:nvPr/>
        </p:nvSpPr>
        <p:spPr>
          <a:xfrm>
            <a:off x="477952" y="83066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3" name="BlokTextu 12"/>
          <p:cNvSpPr txBox="1"/>
          <p:nvPr/>
        </p:nvSpPr>
        <p:spPr>
          <a:xfrm>
            <a:off x="1349973" y="248790"/>
            <a:ext cx="9554809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 pokračuje v žiadosti v časti </a:t>
            </a:r>
            <a:r>
              <a:rPr lang="sk-SK" i="1" dirty="0">
                <a:solidFill>
                  <a:schemeClr val="tx1"/>
                </a:solidFill>
              </a:rPr>
              <a:t>„Identifikácia žiadateľa a osôb“ </a:t>
            </a:r>
            <a:r>
              <a:rPr lang="sk-SK" dirty="0">
                <a:solidFill>
                  <a:schemeClr val="tx1"/>
                </a:solidFill>
              </a:rPr>
              <a:t>na kategóriu 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1. B Predmet prevažujúcej činnosti výberom klasifikácie (úpravu je možné vykonať na subjekte – lišta vľavo na hlavnom menu)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1. C Adresa subjektu 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1. D Korešpondenčná adresa 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13" y="1891842"/>
            <a:ext cx="5360894" cy="4846638"/>
          </a:xfrm>
          <a:prstGeom prst="rect">
            <a:avLst/>
          </a:prstGeom>
        </p:spPr>
      </p:pic>
      <p:sp>
        <p:nvSpPr>
          <p:cNvPr id="9" name="Obdĺžnik 8"/>
          <p:cNvSpPr/>
          <p:nvPr/>
        </p:nvSpPr>
        <p:spPr>
          <a:xfrm>
            <a:off x="5701553" y="2151529"/>
            <a:ext cx="2492188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5522259" y="3101788"/>
            <a:ext cx="3263153" cy="277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Šípka nahor 14"/>
          <p:cNvSpPr/>
          <p:nvPr/>
        </p:nvSpPr>
        <p:spPr>
          <a:xfrm rot="16200000">
            <a:off x="6819534" y="5504119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Šípka nahor 15"/>
          <p:cNvSpPr/>
          <p:nvPr/>
        </p:nvSpPr>
        <p:spPr>
          <a:xfrm rot="16200000">
            <a:off x="6819535" y="2311367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7" name="Šípka nahor 16"/>
          <p:cNvSpPr/>
          <p:nvPr/>
        </p:nvSpPr>
        <p:spPr>
          <a:xfrm rot="16200000">
            <a:off x="6819536" y="1439161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50413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334517" y="403705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1152058" y="600054"/>
            <a:ext cx="10720107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 pokračuje v žiadosti v časti </a:t>
            </a:r>
            <a:r>
              <a:rPr lang="sk-SK" i="1" dirty="0">
                <a:solidFill>
                  <a:schemeClr val="tx1"/>
                </a:solidFill>
              </a:rPr>
              <a:t>„Identifikácia žiadateľa a osôb“ </a:t>
            </a:r>
            <a:r>
              <a:rPr lang="sk-SK" dirty="0">
                <a:solidFill>
                  <a:schemeClr val="tx1"/>
                </a:solidFill>
              </a:rPr>
              <a:t>na kategóriu 2. Bankové spojenie subjektu. Klikne na ikonu ceruzky (a). Následne sa mu zobrazí nová obrazovka (b.) a vyplní údaje (všetky položky sú povinné). Upozorňujeme, že žiadateľ je povinný vložiť do systému originál potvrdenie o vedení účtu v banke nie staršie ako tri mesiace, resp. zmluvu o účte. Tento dokument nie je potrebné zasielať poštou na adresu platobnej agentúry. Uvedený postup sa týka pri vytváraní nového bankového spojenia. Ak má žiadateľ overené bankové spojenie, klikne na </a:t>
            </a:r>
            <a:r>
              <a:rPr lang="sk-SK" b="1" i="1" dirty="0">
                <a:solidFill>
                  <a:schemeClr val="tx1"/>
                </a:solidFill>
              </a:rPr>
              <a:t>,,vybrať“</a:t>
            </a:r>
            <a:r>
              <a:rPr lang="sk-SK" dirty="0">
                <a:solidFill>
                  <a:schemeClr val="tx1"/>
                </a:solidFill>
              </a:rPr>
              <a:t> a vyberie si z ponuky už overené spojenie. </a:t>
            </a:r>
          </a:p>
          <a:p>
            <a:pPr algn="just"/>
            <a:r>
              <a:rPr lang="sk-SK" sz="1100" dirty="0">
                <a:solidFill>
                  <a:schemeClr val="tx1"/>
                </a:solidFill>
              </a:rPr>
              <a:t>Upozornenie: žiadateľ vypĺňa IBAN bez medzier. </a:t>
            </a:r>
            <a:r>
              <a:rPr lang="sk-SK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Obdĺžnik 8"/>
          <p:cNvSpPr/>
          <p:nvPr/>
        </p:nvSpPr>
        <p:spPr>
          <a:xfrm>
            <a:off x="3204882" y="3360753"/>
            <a:ext cx="2375647" cy="394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23" y="3492480"/>
            <a:ext cx="6198784" cy="3018347"/>
          </a:xfrm>
          <a:prstGeom prst="rect">
            <a:avLst/>
          </a:prstGeom>
        </p:spPr>
      </p:pic>
      <p:sp>
        <p:nvSpPr>
          <p:cNvPr id="13" name="BlokTextu 12"/>
          <p:cNvSpPr txBox="1"/>
          <p:nvPr/>
        </p:nvSpPr>
        <p:spPr>
          <a:xfrm>
            <a:off x="3424918" y="2408795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5" name="Šípka nahor 14"/>
          <p:cNvSpPr/>
          <p:nvPr/>
        </p:nvSpPr>
        <p:spPr>
          <a:xfrm rot="16200000">
            <a:off x="1875532" y="3401581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16" name="Obrázo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80" y="3360753"/>
            <a:ext cx="4810713" cy="2876951"/>
          </a:xfrm>
          <a:prstGeom prst="rect">
            <a:avLst/>
          </a:prstGeom>
        </p:spPr>
      </p:pic>
      <p:sp>
        <p:nvSpPr>
          <p:cNvPr id="18" name="BlokTextu 17"/>
          <p:cNvSpPr txBox="1"/>
          <p:nvPr/>
        </p:nvSpPr>
        <p:spPr>
          <a:xfrm>
            <a:off x="8671066" y="244384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sk-SK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9" name="Šípka nahor 18"/>
          <p:cNvSpPr/>
          <p:nvPr/>
        </p:nvSpPr>
        <p:spPr>
          <a:xfrm rot="16200000">
            <a:off x="11531883" y="3949956"/>
            <a:ext cx="256221" cy="424344"/>
          </a:xfrm>
          <a:prstGeom prst="upArrow">
            <a:avLst>
              <a:gd name="adj1" fmla="val 43002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0" name="Šípka nahor 19"/>
          <p:cNvSpPr/>
          <p:nvPr/>
        </p:nvSpPr>
        <p:spPr>
          <a:xfrm rot="16200000">
            <a:off x="11531882" y="4305664"/>
            <a:ext cx="256221" cy="424344"/>
          </a:xfrm>
          <a:prstGeom prst="upArrow">
            <a:avLst>
              <a:gd name="adj1" fmla="val 43002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1" name="Šípka nahor 20"/>
          <p:cNvSpPr/>
          <p:nvPr/>
        </p:nvSpPr>
        <p:spPr>
          <a:xfrm rot="16200000">
            <a:off x="11531882" y="4661371"/>
            <a:ext cx="256221" cy="424344"/>
          </a:xfrm>
          <a:prstGeom prst="upArrow">
            <a:avLst>
              <a:gd name="adj1" fmla="val 43002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2" name="Šípka nahor 21"/>
          <p:cNvSpPr/>
          <p:nvPr/>
        </p:nvSpPr>
        <p:spPr>
          <a:xfrm rot="16200000">
            <a:off x="11531882" y="5019260"/>
            <a:ext cx="256221" cy="424344"/>
          </a:xfrm>
          <a:prstGeom prst="upArrow">
            <a:avLst>
              <a:gd name="adj1" fmla="val 43002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4" name="Šípka nahor 23"/>
          <p:cNvSpPr/>
          <p:nvPr/>
        </p:nvSpPr>
        <p:spPr>
          <a:xfrm rot="16200000">
            <a:off x="8542955" y="5418010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56564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334517" y="403705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1152058" y="600054"/>
            <a:ext cx="10720107" cy="9848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 pokračuje v žiadosti v časti </a:t>
            </a:r>
            <a:r>
              <a:rPr lang="sk-SK" i="1" dirty="0">
                <a:solidFill>
                  <a:schemeClr val="tx1"/>
                </a:solidFill>
              </a:rPr>
              <a:t>„Identifikácia žiadateľa a osôb“ </a:t>
            </a:r>
            <a:r>
              <a:rPr lang="sk-SK" dirty="0">
                <a:solidFill>
                  <a:schemeClr val="tx1"/>
                </a:solidFill>
              </a:rPr>
              <a:t>na kategóriu 3.Kontaktné osoby a na kategóriu 4. Štatutárni zástupcovia. Cez ikonu </a:t>
            </a:r>
            <a:r>
              <a:rPr lang="sk-SK" b="1" i="1" dirty="0">
                <a:solidFill>
                  <a:schemeClr val="tx1"/>
                </a:solidFill>
              </a:rPr>
              <a:t>„pridať“ </a:t>
            </a:r>
            <a:r>
              <a:rPr lang="sk-SK" dirty="0">
                <a:solidFill>
                  <a:schemeClr val="tx1"/>
                </a:solidFill>
              </a:rPr>
              <a:t>priradí konkrétne osoby zo zoznamu. </a:t>
            </a:r>
          </a:p>
          <a:p>
            <a:pPr algn="just"/>
            <a:r>
              <a:rPr lang="sk-SK" sz="1100" dirty="0">
                <a:solidFill>
                  <a:schemeClr val="tx1"/>
                </a:solidFill>
              </a:rPr>
              <a:t>Upozornenie: Pri danom kroku sa žiadateľovi zobrazujú osoby už zaevidované pod subjektom. Ak žiadateľ chce pridať inú osobu, ktorú zatiaľ nezaevidoval, musí vykonať doplnenie tejto osoby/osôb v „Správa subjektu a osôb“.</a:t>
            </a:r>
          </a:p>
        </p:txBody>
      </p:sp>
      <p:pic>
        <p:nvPicPr>
          <p:cNvPr id="10" name="Obrázo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041" y="2089065"/>
            <a:ext cx="9126224" cy="4477375"/>
          </a:xfrm>
          <a:prstGeom prst="rect">
            <a:avLst/>
          </a:prstGeom>
        </p:spPr>
      </p:pic>
      <p:sp>
        <p:nvSpPr>
          <p:cNvPr id="11" name="Šípka nahor 10"/>
          <p:cNvSpPr/>
          <p:nvPr/>
        </p:nvSpPr>
        <p:spPr>
          <a:xfrm rot="16200000">
            <a:off x="3223365" y="4839866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2" name="Šípka nahor 11"/>
          <p:cNvSpPr/>
          <p:nvPr/>
        </p:nvSpPr>
        <p:spPr>
          <a:xfrm rot="16200000">
            <a:off x="3223365" y="2616619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24507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334517" y="403705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1663917" y="782934"/>
            <a:ext cx="10360443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 označí konkrétnu/konkrétne osobu/osoby a následne tento výber potvrdí ikonou </a:t>
            </a:r>
            <a:r>
              <a:rPr lang="sk-SK" b="1" i="1" dirty="0">
                <a:solidFill>
                  <a:schemeClr val="tx1"/>
                </a:solidFill>
              </a:rPr>
              <a:t>„vybrať“. </a:t>
            </a: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016" y="2184918"/>
            <a:ext cx="8316486" cy="3277057"/>
          </a:xfrm>
          <a:prstGeom prst="rect">
            <a:avLst/>
          </a:prstGeom>
        </p:spPr>
      </p:pic>
      <p:sp>
        <p:nvSpPr>
          <p:cNvPr id="10" name="Šípka nahor 9"/>
          <p:cNvSpPr/>
          <p:nvPr/>
        </p:nvSpPr>
        <p:spPr>
          <a:xfrm rot="5400000">
            <a:off x="1636522" y="4631274"/>
            <a:ext cx="256221" cy="424344"/>
          </a:xfrm>
          <a:prstGeom prst="upArrow">
            <a:avLst>
              <a:gd name="adj1" fmla="val 43002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3" name="Šípka nahor 12"/>
          <p:cNvSpPr/>
          <p:nvPr/>
        </p:nvSpPr>
        <p:spPr>
          <a:xfrm rot="16200000">
            <a:off x="3764138" y="3040726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24731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E96D4EA-1A94-4D22-9955-BE33BA3B6BAC}"/>
              </a:ext>
            </a:extLst>
          </p:cNvPr>
          <p:cNvSpPr txBox="1"/>
          <p:nvPr/>
        </p:nvSpPr>
        <p:spPr>
          <a:xfrm>
            <a:off x="753771" y="2221767"/>
            <a:ext cx="10684151" cy="199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k-SK" sz="6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ŽIADOSŤ A POŽIADAVKA </a:t>
            </a:r>
            <a:br>
              <a:rPr lang="sk-SK" sz="6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sk-SK" sz="6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 DOTÁCIU </a:t>
            </a:r>
            <a:endParaRPr lang="en-US" sz="6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4252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20DC7F32-4D27-42EC-A78B-FBF17337A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46" y="951577"/>
            <a:ext cx="11022507" cy="4579067"/>
          </a:xfrm>
          <a:prstGeom prst="rect">
            <a:avLst/>
          </a:prstGeom>
        </p:spPr>
      </p:pic>
      <p:sp>
        <p:nvSpPr>
          <p:cNvPr id="13" name="Obdĺžnik 12">
            <a:extLst>
              <a:ext uri="{FF2B5EF4-FFF2-40B4-BE49-F238E27FC236}">
                <a16:creationId xmlns:a16="http://schemas.microsoft.com/office/drawing/2014/main" id="{9BCAE489-D825-48CA-A352-78E9F53C0C46}"/>
              </a:ext>
            </a:extLst>
          </p:cNvPr>
          <p:cNvSpPr/>
          <p:nvPr/>
        </p:nvSpPr>
        <p:spPr>
          <a:xfrm>
            <a:off x="746706" y="2998223"/>
            <a:ext cx="3929063" cy="48577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0035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/>
          <p:cNvSpPr txBox="1"/>
          <p:nvPr/>
        </p:nvSpPr>
        <p:spPr>
          <a:xfrm>
            <a:off x="316588" y="1257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1534533" y="402254"/>
            <a:ext cx="955480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Po korektnom vyplnení, prechádza žiadateľ do časti </a:t>
            </a:r>
            <a:r>
              <a:rPr lang="sk-SK" i="1" dirty="0">
                <a:solidFill>
                  <a:schemeClr val="tx1"/>
                </a:solidFill>
              </a:rPr>
              <a:t>„Žiadosť a požiadavka na dotáciu (5)“. </a:t>
            </a:r>
            <a:r>
              <a:rPr lang="sk-SK" dirty="0">
                <a:solidFill>
                  <a:schemeClr val="tx1"/>
                </a:solidFill>
              </a:rPr>
              <a:t>Klikne na ikonu </a:t>
            </a:r>
            <a:r>
              <a:rPr lang="sk-SK" b="1" i="1" dirty="0">
                <a:solidFill>
                  <a:schemeClr val="tx1"/>
                </a:solidFill>
              </a:rPr>
              <a:t>„pridať výstavu“. 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EDFD60AC-4F9C-4F64-94D3-B8CCF3B4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417" y="2256503"/>
            <a:ext cx="9733165" cy="4026309"/>
          </a:xfrm>
          <a:prstGeom prst="rect">
            <a:avLst/>
          </a:prstGeom>
        </p:spPr>
      </p:pic>
      <p:sp>
        <p:nvSpPr>
          <p:cNvPr id="13" name="Šípka nahor 12"/>
          <p:cNvSpPr/>
          <p:nvPr/>
        </p:nvSpPr>
        <p:spPr>
          <a:xfrm rot="16200000">
            <a:off x="3136609" y="4776510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33C09B7D-A61E-47B6-8E8C-11EE28C723A7}"/>
              </a:ext>
            </a:extLst>
          </p:cNvPr>
          <p:cNvSpPr/>
          <p:nvPr/>
        </p:nvSpPr>
        <p:spPr>
          <a:xfrm>
            <a:off x="3505200" y="3429000"/>
            <a:ext cx="23368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0711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/>
          <p:cNvSpPr txBox="1"/>
          <p:nvPr/>
        </p:nvSpPr>
        <p:spPr>
          <a:xfrm>
            <a:off x="316588" y="1257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534533" y="549400"/>
            <a:ext cx="1016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Zobrazí sa ponuka Vytvorenie výstavy. Žiadateľ je povinný vybrať zo zoznamu výstavu, ku ktorej je oprávnený vytvoriť požiadavku na dotáciu. Po výbere klikne na ikonu </a:t>
            </a:r>
            <a:r>
              <a:rPr lang="sk-SK" b="1" i="1" dirty="0">
                <a:solidFill>
                  <a:schemeClr val="tx1"/>
                </a:solidFill>
              </a:rPr>
              <a:t>„dokončiť“. 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27E695F7-0B23-4C3E-BAE2-131D06723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033" y="2093653"/>
            <a:ext cx="8344360" cy="3447435"/>
          </a:xfrm>
          <a:prstGeom prst="rect">
            <a:avLst/>
          </a:prstGeom>
        </p:spPr>
      </p:pic>
      <p:sp>
        <p:nvSpPr>
          <p:cNvPr id="16" name="Šípka nahor 15"/>
          <p:cNvSpPr/>
          <p:nvPr/>
        </p:nvSpPr>
        <p:spPr>
          <a:xfrm rot="16200000">
            <a:off x="7952617" y="3650940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Šípka nahor 15">
            <a:extLst>
              <a:ext uri="{FF2B5EF4-FFF2-40B4-BE49-F238E27FC236}">
                <a16:creationId xmlns:a16="http://schemas.microsoft.com/office/drawing/2014/main" id="{ABACF3A6-4F9B-4852-B47A-8ACE50E687DF}"/>
              </a:ext>
            </a:extLst>
          </p:cNvPr>
          <p:cNvSpPr/>
          <p:nvPr/>
        </p:nvSpPr>
        <p:spPr>
          <a:xfrm rot="16200000">
            <a:off x="4712889" y="4496514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77083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316588" y="1257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1534533" y="587464"/>
            <a:ext cx="1016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Po tom, čo žiadateľ klikol na dokončiť, zobrazí sa mu </a:t>
            </a:r>
            <a:r>
              <a:rPr lang="sk-SK" i="1" dirty="0">
                <a:solidFill>
                  <a:schemeClr val="tx1"/>
                </a:solidFill>
              </a:rPr>
              <a:t>„Požiadavka na dotáciu“</a:t>
            </a:r>
            <a:r>
              <a:rPr lang="sk-SK" dirty="0">
                <a:solidFill>
                  <a:schemeClr val="tx1"/>
                </a:solidFill>
              </a:rPr>
              <a:t>. V tomto kroku žiadateľ vytvorí oprávnené náklady, kliknutím na </a:t>
            </a:r>
            <a:r>
              <a:rPr lang="sk-SK" b="1" i="1" dirty="0">
                <a:solidFill>
                  <a:schemeClr val="tx1"/>
                </a:solidFill>
              </a:rPr>
              <a:t>,,vytvoriť“. 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DF534744-D13E-44D2-8F19-F5887DF43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33" y="1902542"/>
            <a:ext cx="10164408" cy="4504213"/>
          </a:xfrm>
          <a:prstGeom prst="rect">
            <a:avLst/>
          </a:prstGeom>
        </p:spPr>
      </p:pic>
      <p:sp>
        <p:nvSpPr>
          <p:cNvPr id="10" name="Šípka nahor 9"/>
          <p:cNvSpPr/>
          <p:nvPr/>
        </p:nvSpPr>
        <p:spPr>
          <a:xfrm rot="16200000">
            <a:off x="2836139" y="4866295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27308BB2-8CE4-41CD-B4FF-AE2AC1C20A60}"/>
              </a:ext>
            </a:extLst>
          </p:cNvPr>
          <p:cNvSpPr/>
          <p:nvPr/>
        </p:nvSpPr>
        <p:spPr>
          <a:xfrm>
            <a:off x="4508500" y="4191000"/>
            <a:ext cx="762000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9229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/>
          <p:cNvSpPr txBox="1"/>
          <p:nvPr/>
        </p:nvSpPr>
        <p:spPr>
          <a:xfrm>
            <a:off x="316588" y="1257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1534533" y="402254"/>
            <a:ext cx="1016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 prechádza na </a:t>
            </a:r>
            <a:r>
              <a:rPr lang="sk-SK" i="1" dirty="0">
                <a:solidFill>
                  <a:schemeClr val="tx1"/>
                </a:solidFill>
              </a:rPr>
              <a:t>,,vytvorenie nákladu“, </a:t>
            </a:r>
            <a:r>
              <a:rPr lang="sk-SK" dirty="0">
                <a:solidFill>
                  <a:schemeClr val="tx1"/>
                </a:solidFill>
              </a:rPr>
              <a:t>kde z ponuky oprávnených nákladov vyberie ten, na ktorý chce žiadať dotáciu a zvolí si požadovanú výšku dotácie. Následne klikne na </a:t>
            </a:r>
            <a:r>
              <a:rPr lang="sk-SK" b="1" i="1" dirty="0">
                <a:solidFill>
                  <a:schemeClr val="tx1"/>
                </a:solidFill>
              </a:rPr>
              <a:t>,,dokončiť“. </a:t>
            </a:r>
            <a:endParaRPr lang="sk-SK" dirty="0">
              <a:solidFill>
                <a:schemeClr val="tx1"/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576538DD-052B-4116-A11B-E81991FB2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33" y="2070151"/>
            <a:ext cx="7767020" cy="3960922"/>
          </a:xfrm>
          <a:prstGeom prst="rect">
            <a:avLst/>
          </a:prstGeom>
        </p:spPr>
      </p:pic>
      <p:sp>
        <p:nvSpPr>
          <p:cNvPr id="7" name="Šípka nahor 9">
            <a:extLst>
              <a:ext uri="{FF2B5EF4-FFF2-40B4-BE49-F238E27FC236}">
                <a16:creationId xmlns:a16="http://schemas.microsoft.com/office/drawing/2014/main" id="{FA55B907-D36D-408E-8860-351E431F0594}"/>
              </a:ext>
            </a:extLst>
          </p:cNvPr>
          <p:cNvSpPr/>
          <p:nvPr/>
        </p:nvSpPr>
        <p:spPr>
          <a:xfrm rot="16200000">
            <a:off x="7885006" y="4084631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1" name="Šípka nahor 9">
            <a:extLst>
              <a:ext uri="{FF2B5EF4-FFF2-40B4-BE49-F238E27FC236}">
                <a16:creationId xmlns:a16="http://schemas.microsoft.com/office/drawing/2014/main" id="{97F7DBDD-6770-45DD-A45A-53132CCBC817}"/>
              </a:ext>
            </a:extLst>
          </p:cNvPr>
          <p:cNvSpPr/>
          <p:nvPr/>
        </p:nvSpPr>
        <p:spPr>
          <a:xfrm rot="16200000">
            <a:off x="7885005" y="3598237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2" name="Šípka nahor 9">
            <a:extLst>
              <a:ext uri="{FF2B5EF4-FFF2-40B4-BE49-F238E27FC236}">
                <a16:creationId xmlns:a16="http://schemas.microsoft.com/office/drawing/2014/main" id="{74BDED22-7ACB-43F9-AD27-1A2581F7A8CC}"/>
              </a:ext>
            </a:extLst>
          </p:cNvPr>
          <p:cNvSpPr/>
          <p:nvPr/>
        </p:nvSpPr>
        <p:spPr>
          <a:xfrm rot="16200000">
            <a:off x="4527291" y="4723727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74922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8B8A52DE-072A-4F51-B0D3-7D4DFFECD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06" y="781664"/>
            <a:ext cx="11091597" cy="4778477"/>
          </a:xfrm>
          <a:prstGeom prst="rect">
            <a:avLst/>
          </a:prstGeom>
        </p:spPr>
      </p:pic>
      <p:sp>
        <p:nvSpPr>
          <p:cNvPr id="9" name="Šípka nahor 8"/>
          <p:cNvSpPr/>
          <p:nvPr/>
        </p:nvSpPr>
        <p:spPr>
          <a:xfrm rot="16200000">
            <a:off x="2148693" y="3661515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D0513A38-128D-46C6-9493-9B76F12FCA9B}"/>
              </a:ext>
            </a:extLst>
          </p:cNvPr>
          <p:cNvSpPr txBox="1"/>
          <p:nvPr/>
        </p:nvSpPr>
        <p:spPr>
          <a:xfrm>
            <a:off x="1013796" y="5753170"/>
            <a:ext cx="1016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V prípade, ak na jednu výstavu chce žiadateľ žiadať viac oprávnených nákladov, klikne na </a:t>
            </a:r>
            <a:r>
              <a:rPr lang="sk-SK" b="1" i="1" dirty="0">
                <a:solidFill>
                  <a:schemeClr val="tx1"/>
                </a:solidFill>
              </a:rPr>
              <a:t>,,vytvoriť“ </a:t>
            </a:r>
            <a:br>
              <a:rPr lang="sk-SK" b="1" i="1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a zopakuje postup uvedený v predošlom kroku. 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D509D8A-08B2-44A7-8D52-A2828E80CA6A}"/>
              </a:ext>
            </a:extLst>
          </p:cNvPr>
          <p:cNvSpPr/>
          <p:nvPr/>
        </p:nvSpPr>
        <p:spPr>
          <a:xfrm>
            <a:off x="3975100" y="2133600"/>
            <a:ext cx="825500" cy="279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B56D4A6-2010-40AD-B7F1-633974F7888C}"/>
              </a:ext>
            </a:extLst>
          </p:cNvPr>
          <p:cNvSpPr txBox="1"/>
          <p:nvPr/>
        </p:nvSpPr>
        <p:spPr>
          <a:xfrm>
            <a:off x="246433" y="0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1669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3F1C36C-A305-4579-A993-A05184AD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6641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UPOZORNENIE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0F4ECC1-07FF-4592-8796-F9A6257E1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4026" y="1250994"/>
            <a:ext cx="3626758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2000" dirty="0">
                <a:solidFill>
                  <a:schemeClr val="bg1"/>
                </a:solidFill>
              </a:rPr>
              <a:t>Každú požiadavku o dotáciu </a:t>
            </a:r>
            <a:br>
              <a:rPr lang="sk-SK" sz="2000" dirty="0">
                <a:solidFill>
                  <a:schemeClr val="bg1"/>
                </a:solidFill>
              </a:rPr>
            </a:br>
            <a:r>
              <a:rPr lang="sk-SK" sz="2000" dirty="0">
                <a:solidFill>
                  <a:schemeClr val="bg1"/>
                </a:solidFill>
              </a:rPr>
              <a:t>je potrebné vydokladovať príslušnou dokumentáciou. Žiadateľ klikne na  </a:t>
            </a:r>
            <a:r>
              <a:rPr lang="sk-SK" sz="2000" i="1" dirty="0">
                <a:solidFill>
                  <a:schemeClr val="bg1"/>
                </a:solidFill>
              </a:rPr>
              <a:t>,,Dokumenty“ </a:t>
            </a:r>
            <a:r>
              <a:rPr lang="sk-SK" sz="2000" dirty="0">
                <a:solidFill>
                  <a:schemeClr val="bg1"/>
                </a:solidFill>
              </a:rPr>
              <a:t>a prostredníctvom </a:t>
            </a:r>
            <a:r>
              <a:rPr lang="sk-SK" sz="2000" b="1" i="1" dirty="0">
                <a:solidFill>
                  <a:schemeClr val="bg1"/>
                </a:solidFill>
              </a:rPr>
              <a:t>,,vytvoriť“ </a:t>
            </a:r>
            <a:r>
              <a:rPr lang="sk-SK" sz="2000" dirty="0">
                <a:solidFill>
                  <a:schemeClr val="bg1"/>
                </a:solidFill>
              </a:rPr>
              <a:t>vloží do systému ITMS2014+ požadované doklady. Takýmto spôsobom je umožnené nahrať viac ako jeden dokument. Dokumenty nie je potrebné zasielať poštou, t. j.  postačuje ich vloženie v systéme ITMS2014+. </a:t>
            </a:r>
            <a:r>
              <a:rPr lang="sk-SK" sz="2000" u="sng" dirty="0">
                <a:solidFill>
                  <a:schemeClr val="bg1"/>
                </a:solidFill>
              </a:rPr>
              <a:t>Bez vydokladovania požiadavky nebude možné určiť oprávnenú výšku dotácie. 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3940B8A3-1B31-4BFC-B504-8D8F69204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852" y="368810"/>
            <a:ext cx="7646122" cy="6408107"/>
          </a:xfrm>
          <a:prstGeom prst="rect">
            <a:avLst/>
          </a:prstGeom>
        </p:spPr>
      </p:pic>
      <p:sp>
        <p:nvSpPr>
          <p:cNvPr id="14" name="Šípka nahor 8">
            <a:extLst>
              <a:ext uri="{FF2B5EF4-FFF2-40B4-BE49-F238E27FC236}">
                <a16:creationId xmlns:a16="http://schemas.microsoft.com/office/drawing/2014/main" id="{14C65702-9A5C-4F53-A7B7-AEFA23B223D7}"/>
              </a:ext>
            </a:extLst>
          </p:cNvPr>
          <p:cNvSpPr/>
          <p:nvPr/>
        </p:nvSpPr>
        <p:spPr>
          <a:xfrm rot="10800000">
            <a:off x="6436913" y="722811"/>
            <a:ext cx="256221" cy="869532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3DEEF329-EC5A-46B8-9836-781F9737D6A3}"/>
              </a:ext>
            </a:extLst>
          </p:cNvPr>
          <p:cNvSpPr txBox="1"/>
          <p:nvPr/>
        </p:nvSpPr>
        <p:spPr>
          <a:xfrm>
            <a:off x="6758586" y="368810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7545AD83-3498-4AC2-B6CA-F1163075E4DA}"/>
              </a:ext>
            </a:extLst>
          </p:cNvPr>
          <p:cNvSpPr/>
          <p:nvPr/>
        </p:nvSpPr>
        <p:spPr>
          <a:xfrm>
            <a:off x="8113384" y="2971800"/>
            <a:ext cx="967116" cy="266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4316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F1C36C-A305-4579-A993-A05184ADC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6641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UPOZORNENIE 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0F4ECC1-07FF-4592-8796-F9A6257E19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4026" y="1250994"/>
            <a:ext cx="3626758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z="2000" dirty="0">
                <a:solidFill>
                  <a:schemeClr val="bg1"/>
                </a:solidFill>
              </a:rPr>
              <a:t>Každú požiadavku o dotáciu </a:t>
            </a:r>
            <a:br>
              <a:rPr lang="sk-SK" sz="2000" dirty="0">
                <a:solidFill>
                  <a:schemeClr val="bg1"/>
                </a:solidFill>
              </a:rPr>
            </a:br>
            <a:r>
              <a:rPr lang="sk-SK" sz="2000" dirty="0">
                <a:solidFill>
                  <a:schemeClr val="bg1"/>
                </a:solidFill>
              </a:rPr>
              <a:t>je potrebné vydokladovať príslušnou dokumentáciou. Žiadateľ klikne na  </a:t>
            </a:r>
            <a:r>
              <a:rPr lang="sk-SK" sz="2000" i="1" dirty="0">
                <a:solidFill>
                  <a:schemeClr val="bg1"/>
                </a:solidFill>
              </a:rPr>
              <a:t>,,Dokumenty“ </a:t>
            </a:r>
            <a:r>
              <a:rPr lang="sk-SK" sz="2000" dirty="0">
                <a:solidFill>
                  <a:schemeClr val="bg1"/>
                </a:solidFill>
              </a:rPr>
              <a:t>a prostredníctvom </a:t>
            </a:r>
            <a:r>
              <a:rPr lang="sk-SK" sz="2000" b="1" i="1" dirty="0">
                <a:solidFill>
                  <a:schemeClr val="bg1"/>
                </a:solidFill>
              </a:rPr>
              <a:t>,,vytvoriť“ </a:t>
            </a:r>
            <a:r>
              <a:rPr lang="sk-SK" sz="2000" dirty="0">
                <a:solidFill>
                  <a:schemeClr val="bg1"/>
                </a:solidFill>
              </a:rPr>
              <a:t>vloží do systému ITMS2014+ požadované doklady. Takýmto spôsobom je umožnené nahrať viac ako jeden dokument. Dokumenty nie je potrebné zasielať poštou, t. j.  postačuje ich vloženie v systéme ITMS2014+. </a:t>
            </a:r>
            <a:r>
              <a:rPr lang="sk-SK" sz="2000" u="sng" dirty="0">
                <a:solidFill>
                  <a:schemeClr val="bg1"/>
                </a:solidFill>
              </a:rPr>
              <a:t>Bez vydokladovania požiadavky nebude možné určiť oprávnenú výšku dotácie. 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84B30BDB-44B1-48A4-B59B-57FFC30AE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88" y="308640"/>
            <a:ext cx="4943475" cy="3438525"/>
          </a:xfrm>
          <a:prstGeom prst="rect">
            <a:avLst/>
          </a:prstGeom>
        </p:spPr>
      </p:pic>
      <p:sp>
        <p:nvSpPr>
          <p:cNvPr id="14" name="Šípka nahor 8">
            <a:extLst>
              <a:ext uri="{FF2B5EF4-FFF2-40B4-BE49-F238E27FC236}">
                <a16:creationId xmlns:a16="http://schemas.microsoft.com/office/drawing/2014/main" id="{14C65702-9A5C-4F53-A7B7-AEFA23B223D7}"/>
              </a:ext>
            </a:extLst>
          </p:cNvPr>
          <p:cNvSpPr/>
          <p:nvPr/>
        </p:nvSpPr>
        <p:spPr>
          <a:xfrm rot="16200000">
            <a:off x="5460453" y="1358842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8" name="Šípka nahor 8">
            <a:extLst>
              <a:ext uri="{FF2B5EF4-FFF2-40B4-BE49-F238E27FC236}">
                <a16:creationId xmlns:a16="http://schemas.microsoft.com/office/drawing/2014/main" id="{F7753D67-6E26-4B9E-80F6-6CE3409E4F9B}"/>
              </a:ext>
            </a:extLst>
          </p:cNvPr>
          <p:cNvSpPr/>
          <p:nvPr/>
        </p:nvSpPr>
        <p:spPr>
          <a:xfrm rot="16200000">
            <a:off x="5460454" y="1724602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0" name="Šípka nahor 8">
            <a:extLst>
              <a:ext uri="{FF2B5EF4-FFF2-40B4-BE49-F238E27FC236}">
                <a16:creationId xmlns:a16="http://schemas.microsoft.com/office/drawing/2014/main" id="{5FD2BE41-A32F-4471-BCAA-EFA031DEAC0E}"/>
              </a:ext>
            </a:extLst>
          </p:cNvPr>
          <p:cNvSpPr/>
          <p:nvPr/>
        </p:nvSpPr>
        <p:spPr>
          <a:xfrm rot="16200000">
            <a:off x="5456746" y="2090361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2" name="Šípka nahor 8">
            <a:extLst>
              <a:ext uri="{FF2B5EF4-FFF2-40B4-BE49-F238E27FC236}">
                <a16:creationId xmlns:a16="http://schemas.microsoft.com/office/drawing/2014/main" id="{06EDDD61-A8FD-49B2-B339-A38CCBDDDFC0}"/>
              </a:ext>
            </a:extLst>
          </p:cNvPr>
          <p:cNvSpPr/>
          <p:nvPr/>
        </p:nvSpPr>
        <p:spPr>
          <a:xfrm rot="16200000">
            <a:off x="2999027" y="2759939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002EC5A5-D3FE-4692-A54C-9423A597C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940" y="3701776"/>
            <a:ext cx="8515140" cy="2799252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0160912D-5833-42E9-8D84-8685851E4F06}"/>
              </a:ext>
            </a:extLst>
          </p:cNvPr>
          <p:cNvSpPr txBox="1"/>
          <p:nvPr/>
        </p:nvSpPr>
        <p:spPr>
          <a:xfrm>
            <a:off x="6930904" y="1583443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9297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lokTextu 7"/>
          <p:cNvSpPr txBox="1"/>
          <p:nvPr/>
        </p:nvSpPr>
        <p:spPr>
          <a:xfrm>
            <a:off x="316588" y="1257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1534533" y="402254"/>
            <a:ext cx="9554809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V prípade, ak žiadateľ chce do žiadosti uviesť viac ako jednu výstavu, zopakuje uvedený postup od kroku č.</a:t>
            </a:r>
            <a:r>
              <a:rPr lang="sk-SK" sz="2400" b="1" u="sng" dirty="0">
                <a:solidFill>
                  <a:schemeClr val="tx1"/>
                </a:solidFill>
              </a:rPr>
              <a:t> 12 po 15. </a:t>
            </a:r>
            <a:endParaRPr lang="sk-SK" b="1" u="sng" dirty="0">
              <a:solidFill>
                <a:schemeClr val="tx1"/>
              </a:solidFill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DCEBCED-0BBB-4D6C-9EF4-49DE8D69C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533" y="2035230"/>
            <a:ext cx="9275478" cy="3965521"/>
          </a:xfrm>
          <a:prstGeom prst="rect">
            <a:avLst/>
          </a:prstGeom>
        </p:spPr>
      </p:pic>
      <p:sp>
        <p:nvSpPr>
          <p:cNvPr id="13" name="Šípka nahor 12"/>
          <p:cNvSpPr/>
          <p:nvPr/>
        </p:nvSpPr>
        <p:spPr>
          <a:xfrm rot="16200000">
            <a:off x="3308147" y="4460259"/>
            <a:ext cx="256221" cy="1066973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2AB4723B-A7B2-4503-A458-9FD6590604C0}"/>
              </a:ext>
            </a:extLst>
          </p:cNvPr>
          <p:cNvSpPr/>
          <p:nvPr/>
        </p:nvSpPr>
        <p:spPr>
          <a:xfrm>
            <a:off x="3810000" y="3073400"/>
            <a:ext cx="15113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3311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E96D4EA-1A94-4D22-9955-BE33BA3B6BAC}"/>
              </a:ext>
            </a:extLst>
          </p:cNvPr>
          <p:cNvSpPr txBox="1"/>
          <p:nvPr/>
        </p:nvSpPr>
        <p:spPr>
          <a:xfrm>
            <a:off x="753771" y="2436989"/>
            <a:ext cx="10684151" cy="199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PODMIENKY POSKYTNUTIA POMOCI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4982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3342CCA-A581-41D0-B207-FB79C4883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45" y="896758"/>
            <a:ext cx="11312371" cy="4872895"/>
          </a:xfrm>
          <a:prstGeom prst="rect">
            <a:avLst/>
          </a:prstGeom>
        </p:spPr>
      </p:pic>
      <p:sp>
        <p:nvSpPr>
          <p:cNvPr id="13" name="Obdĺžnik 12">
            <a:extLst>
              <a:ext uri="{FF2B5EF4-FFF2-40B4-BE49-F238E27FC236}">
                <a16:creationId xmlns:a16="http://schemas.microsoft.com/office/drawing/2014/main" id="{9BCAE489-D825-48CA-A352-78E9F53C0C46}"/>
              </a:ext>
            </a:extLst>
          </p:cNvPr>
          <p:cNvSpPr/>
          <p:nvPr/>
        </p:nvSpPr>
        <p:spPr>
          <a:xfrm>
            <a:off x="439814" y="4012864"/>
            <a:ext cx="3929063" cy="48577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9560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334517" y="627823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1545065" y="456803"/>
            <a:ext cx="10164408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Po vyplnení požiadavky o dotáciu žiadateľ pokračuje do časti </a:t>
            </a:r>
            <a:r>
              <a:rPr lang="sk-SK" i="1" dirty="0">
                <a:solidFill>
                  <a:schemeClr val="tx1"/>
                </a:solidFill>
              </a:rPr>
              <a:t>„Podmienky poskytnutia pomoci (6)“</a:t>
            </a:r>
            <a:r>
              <a:rPr lang="sk-SK" dirty="0">
                <a:solidFill>
                  <a:schemeClr val="tx1"/>
                </a:solidFill>
              </a:rPr>
              <a:t>. </a:t>
            </a:r>
          </a:p>
          <a:p>
            <a:pPr algn="just"/>
            <a:r>
              <a:rPr lang="sk-SK" b="1" dirty="0">
                <a:solidFill>
                  <a:schemeClr val="accent1">
                    <a:lumMod val="75000"/>
                  </a:schemeClr>
                </a:solidFill>
              </a:rPr>
              <a:t>modré polia </a:t>
            </a:r>
            <a:r>
              <a:rPr lang="sk-SK" dirty="0">
                <a:solidFill>
                  <a:schemeClr val="tx1"/>
                </a:solidFill>
              </a:rPr>
              <a:t>sa overujú automaticky, tzn., že žiadateľ nemusí vykonať žiadne úkony.</a:t>
            </a:r>
          </a:p>
          <a:p>
            <a:pPr algn="just"/>
            <a:r>
              <a:rPr lang="sk-SK" b="1" dirty="0">
                <a:solidFill>
                  <a:schemeClr val="accent5">
                    <a:lumMod val="75000"/>
                  </a:schemeClr>
                </a:solidFill>
              </a:rPr>
              <a:t>žlté polia </a:t>
            </a:r>
            <a:r>
              <a:rPr lang="sk-SK" dirty="0">
                <a:solidFill>
                  <a:schemeClr val="tx1"/>
                </a:solidFill>
              </a:rPr>
              <a:t>žiadateľ môže vyplniť, ale nie je to povinnosť. </a:t>
            </a:r>
          </a:p>
          <a:p>
            <a:pPr algn="just"/>
            <a:r>
              <a:rPr lang="sk-SK" b="1" dirty="0">
                <a:solidFill>
                  <a:srgbClr val="C00000"/>
                </a:solidFill>
              </a:rPr>
              <a:t>červené polia </a:t>
            </a:r>
            <a:r>
              <a:rPr lang="sk-SK" dirty="0">
                <a:solidFill>
                  <a:schemeClr val="tx1"/>
                </a:solidFill>
              </a:rPr>
              <a:t>vyžadujú úkon žiadateľa, tzn., že žiadateľ je povinný vložiť požadovaný dokument. Bez vloženia dokumentu nie je možné žiadosť odoslať. </a:t>
            </a:r>
            <a:endParaRPr lang="sk-SK" dirty="0">
              <a:solidFill>
                <a:srgbClr val="C00000"/>
              </a:solidFill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51"/>
          <a:stretch/>
        </p:blipFill>
        <p:spPr>
          <a:xfrm>
            <a:off x="1651073" y="2738732"/>
            <a:ext cx="10058400" cy="181533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085" y="4554071"/>
            <a:ext cx="9513385" cy="154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931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54A6836E-C603-43CB-9DA7-89D8E3FA3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96007DD-F9BF-4F0F-B8C6-C514B2841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5E96D4EA-1A94-4D22-9955-BE33BA3B6BAC}"/>
              </a:ext>
            </a:extLst>
          </p:cNvPr>
          <p:cNvSpPr txBox="1"/>
          <p:nvPr/>
        </p:nvSpPr>
        <p:spPr>
          <a:xfrm>
            <a:off x="1024990" y="2120278"/>
            <a:ext cx="10684151" cy="199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VYHLÁSENIA, PREHLÁSENIA, ZÁVÄZKY ŽIADATEĽA, PRÍLOHY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0FAFCA-5C96-453B-83B7-A9AEF7F18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A0F84AE-A24D-4353-B1BA-BD80DAA385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F093259-3E74-43A1-944B-B106C8105E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AA28A35-1E54-4054-BB95-42FAFA13A9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BA3A17F-F3BD-4B94-9CC8-006700210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D0398DD-AD75-4E2B-A3C6-35073082A8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-456265" y="3658536"/>
            <a:ext cx="3655725" cy="2743201"/>
            <a:chOff x="-305" y="-1"/>
            <a:chExt cx="3832880" cy="2876136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3E4F247-A844-4CD1-A37E-B7EA0DA2DB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2387B1B-D4D3-493F-8D7A-C7A89DBD4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3404477-1F13-4859-84DA-12A303AC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B8C62FD-B708-4F00-80BB-1250C6011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657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B3342CCA-A581-41D0-B207-FB79C4883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814" y="708098"/>
            <a:ext cx="11312371" cy="4872895"/>
          </a:xfrm>
          <a:prstGeom prst="rect">
            <a:avLst/>
          </a:prstGeom>
        </p:spPr>
      </p:pic>
      <p:sp>
        <p:nvSpPr>
          <p:cNvPr id="13" name="Obdĺžnik 12">
            <a:extLst>
              <a:ext uri="{FF2B5EF4-FFF2-40B4-BE49-F238E27FC236}">
                <a16:creationId xmlns:a16="http://schemas.microsoft.com/office/drawing/2014/main" id="{9BCAE489-D825-48CA-A352-78E9F53C0C46}"/>
              </a:ext>
            </a:extLst>
          </p:cNvPr>
          <p:cNvSpPr/>
          <p:nvPr/>
        </p:nvSpPr>
        <p:spPr>
          <a:xfrm>
            <a:off x="469044" y="4372003"/>
            <a:ext cx="4485093" cy="120899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93934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460023" y="4305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677968" y="522025"/>
            <a:ext cx="10164408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Časť </a:t>
            </a:r>
            <a:r>
              <a:rPr lang="sk-SK" i="1" dirty="0">
                <a:solidFill>
                  <a:schemeClr val="tx1"/>
                </a:solidFill>
              </a:rPr>
              <a:t>„Vyhlásenie žiadateľa, čestné prehlásenie a záväzky (7)“ </a:t>
            </a:r>
            <a:r>
              <a:rPr lang="sk-SK" dirty="0">
                <a:solidFill>
                  <a:schemeClr val="tx1"/>
                </a:solidFill>
              </a:rPr>
              <a:t>si žiadateľ dôkladne prečíta. Odoslaním žiadosti žiadateľ súhlasí s vyhlásením (7.A), čestným prehlásením (7.B) a pristupuje k uvedeným záväzkom (7.C). 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Časť </a:t>
            </a:r>
            <a:r>
              <a:rPr lang="sk-SK" i="1" dirty="0">
                <a:solidFill>
                  <a:schemeClr val="tx1"/>
                </a:solidFill>
              </a:rPr>
              <a:t>„Prílohy (8)“ </a:t>
            </a:r>
            <a:r>
              <a:rPr lang="sk-SK" dirty="0">
                <a:solidFill>
                  <a:schemeClr val="tx1"/>
                </a:solidFill>
              </a:rPr>
              <a:t>je určená pre žiadateľa, ktorý chce pripojiť k žiadosti ľubovoľné prílohy, ktoré považuje pre účely podania žiadosti za relevantné. </a:t>
            </a:r>
            <a:endParaRPr lang="sk-SK" dirty="0">
              <a:solidFill>
                <a:srgbClr val="C00000"/>
              </a:solidFill>
            </a:endParaRP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968" y="2543734"/>
            <a:ext cx="10058400" cy="35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0281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5" name="BlokTextu 4">
            <a:extLst>
              <a:ext uri="{FF2B5EF4-FFF2-40B4-BE49-F238E27FC236}">
                <a16:creationId xmlns:a16="http://schemas.microsoft.com/office/drawing/2014/main" id="{5E96D4EA-1A94-4D22-9955-BE33BA3B6BAC}"/>
              </a:ext>
            </a:extLst>
          </p:cNvPr>
          <p:cNvSpPr txBox="1"/>
          <p:nvPr/>
        </p:nvSpPr>
        <p:spPr>
          <a:xfrm>
            <a:off x="3502426" y="2235041"/>
            <a:ext cx="5186842" cy="23879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k-SK" sz="60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ODOSLANIE ŽIADOSTI </a:t>
            </a:r>
            <a:endParaRPr lang="en-US" sz="60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677870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460023" y="4305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1677968" y="522025"/>
            <a:ext cx="1016440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Žiadateľ po kliknutí na </a:t>
            </a:r>
            <a:r>
              <a:rPr lang="sk-SK" b="1" i="1" dirty="0">
                <a:solidFill>
                  <a:schemeClr val="tx1"/>
                </a:solidFill>
              </a:rPr>
              <a:t>„kontrola žiadosti“ </a:t>
            </a:r>
            <a:r>
              <a:rPr lang="sk-SK" dirty="0">
                <a:solidFill>
                  <a:schemeClr val="tx1"/>
                </a:solidFill>
              </a:rPr>
              <a:t>skontroluje, či je jeho žiadosť kompletne vyplnená.  V prípade, ak žiadosť vykazuje nedostatky, žiadateľ je povinný ich odstrániť. Upozorňujeme, že žiadosť je možné odoslať len v prípade, že je bez nedostatkov. </a:t>
            </a:r>
            <a:endParaRPr lang="sk-SK" dirty="0">
              <a:solidFill>
                <a:srgbClr val="C00000"/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C12FF470-1548-4C9A-AAC7-B4EEA6748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968" y="2311838"/>
            <a:ext cx="9897942" cy="3664142"/>
          </a:xfrm>
          <a:prstGeom prst="rect">
            <a:avLst/>
          </a:prstGeom>
        </p:spPr>
      </p:pic>
      <p:sp>
        <p:nvSpPr>
          <p:cNvPr id="11" name="Šípka nahor 10"/>
          <p:cNvSpPr/>
          <p:nvPr/>
        </p:nvSpPr>
        <p:spPr>
          <a:xfrm rot="16200000">
            <a:off x="3003690" y="2888050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808891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kTextu 6"/>
          <p:cNvSpPr txBox="1"/>
          <p:nvPr/>
        </p:nvSpPr>
        <p:spPr>
          <a:xfrm>
            <a:off x="460023" y="430599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1749686" y="911101"/>
            <a:ext cx="1016440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V prípade, že je žiadosť korektne vyplnená, žiadateľ pristúpi ku kroku „</a:t>
            </a:r>
            <a:r>
              <a:rPr lang="sk-SK" b="1" i="1" dirty="0">
                <a:solidFill>
                  <a:schemeClr val="tx1"/>
                </a:solidFill>
              </a:rPr>
              <a:t>odoslať“. </a:t>
            </a:r>
            <a:endParaRPr lang="sk-SK" b="1" i="1" dirty="0">
              <a:solidFill>
                <a:srgbClr val="C00000"/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1F04BB9-E8DB-478F-A48E-AB169AA2F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558" y="2298392"/>
            <a:ext cx="10444182" cy="3866356"/>
          </a:xfrm>
          <a:prstGeom prst="rect">
            <a:avLst/>
          </a:prstGeom>
        </p:spPr>
      </p:pic>
      <p:sp>
        <p:nvSpPr>
          <p:cNvPr id="11" name="Šípka nahor 10"/>
          <p:cNvSpPr/>
          <p:nvPr/>
        </p:nvSpPr>
        <p:spPr>
          <a:xfrm rot="16200000">
            <a:off x="3553213" y="2888050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18598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486918" y="251305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1704863" y="435971"/>
            <a:ext cx="1016440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Po kliknutí na ikonu </a:t>
            </a:r>
            <a:r>
              <a:rPr lang="sk-SK" b="1" i="1" dirty="0">
                <a:solidFill>
                  <a:schemeClr val="tx1"/>
                </a:solidFill>
              </a:rPr>
              <a:t>„odoslať“</a:t>
            </a:r>
            <a:r>
              <a:rPr lang="sk-SK" dirty="0">
                <a:solidFill>
                  <a:schemeClr val="tx1"/>
                </a:solidFill>
              </a:rPr>
              <a:t> sa žiadateľovi zobrazí okno s upozornením, či chce naozaj odoslať žiadosť. Pokračuje cez ikonu </a:t>
            </a:r>
            <a:r>
              <a:rPr lang="sk-SK" b="1" i="1" dirty="0">
                <a:solidFill>
                  <a:schemeClr val="tx1"/>
                </a:solidFill>
              </a:rPr>
              <a:t>„áno“, </a:t>
            </a:r>
            <a:r>
              <a:rPr lang="sk-SK" dirty="0">
                <a:solidFill>
                  <a:schemeClr val="tx1"/>
                </a:solidFill>
              </a:rPr>
              <a:t>čím sa vytvorí podanie žiadosti. Žiadateľ pokračuje kliknutím na ikonu </a:t>
            </a:r>
            <a:r>
              <a:rPr lang="sk-SK" b="1" i="1" dirty="0">
                <a:solidFill>
                  <a:schemeClr val="tx1"/>
                </a:solidFill>
              </a:rPr>
              <a:t>„ďalej“. </a:t>
            </a:r>
            <a:endParaRPr lang="sk-SK" b="1" i="1" dirty="0">
              <a:solidFill>
                <a:srgbClr val="C00000"/>
              </a:solidFill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1A122944-3EFA-4DE4-AF12-E0E782883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255" y="2143454"/>
            <a:ext cx="6534807" cy="342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038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7" y="868605"/>
            <a:ext cx="11582400" cy="4833204"/>
          </a:xfrm>
          <a:prstGeom prst="rect">
            <a:avLst/>
          </a:prstGeom>
        </p:spPr>
      </p:pic>
      <p:sp>
        <p:nvSpPr>
          <p:cNvPr id="5" name="Šípka nahor 4"/>
          <p:cNvSpPr/>
          <p:nvPr/>
        </p:nvSpPr>
        <p:spPr>
          <a:xfrm rot="16200000">
            <a:off x="1976626" y="4753599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81584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486918" y="251305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1704863" y="435971"/>
            <a:ext cx="10164408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V závislosti od prihlásenia sa do systému ITMS2014+ sa žiadateľovi ponúkne spôsob predloženia žiadosti (listinne alebo elektronicky).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Ak sa žiadateľ prihlásil cez svoj občiansky preukaz s elektronickým kontaktným čipom sprístupní sa možnosť podať žiadosť elektronicky. Možnosť podať žiadosť listinne zostáva zachovaná. 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Po vybratí spôsobu predloženia žiadosti, žiadateľ klikne na ikonu </a:t>
            </a:r>
            <a:r>
              <a:rPr lang="sk-SK" b="1" i="1" dirty="0">
                <a:solidFill>
                  <a:schemeClr val="tx1"/>
                </a:solidFill>
              </a:rPr>
              <a:t>„ďalej“. </a:t>
            </a:r>
            <a:endParaRPr lang="sk-SK" b="1" i="1" dirty="0">
              <a:solidFill>
                <a:srgbClr val="C00000"/>
              </a:solidFill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863" y="2473575"/>
            <a:ext cx="9392816" cy="3936476"/>
          </a:xfrm>
          <a:prstGeom prst="rect">
            <a:avLst/>
          </a:prstGeom>
        </p:spPr>
      </p:pic>
      <p:sp>
        <p:nvSpPr>
          <p:cNvPr id="9" name="Šípka nahor 8"/>
          <p:cNvSpPr/>
          <p:nvPr/>
        </p:nvSpPr>
        <p:spPr>
          <a:xfrm rot="16200000">
            <a:off x="7032721" y="3772753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0" name="Šípka nahor 9"/>
          <p:cNvSpPr/>
          <p:nvPr/>
        </p:nvSpPr>
        <p:spPr>
          <a:xfrm rot="16200000">
            <a:off x="3608203" y="5623178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96391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8243101" y="259977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8243101" y="1529665"/>
            <a:ext cx="35052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Vytvorí sa sumarizácia podania. Žiadateľ klikne na ikonu </a:t>
            </a:r>
            <a:r>
              <a:rPr lang="sk-SK" b="1" i="1" dirty="0">
                <a:solidFill>
                  <a:schemeClr val="tx1"/>
                </a:solidFill>
              </a:rPr>
              <a:t>„dokončiť“.  </a:t>
            </a:r>
          </a:p>
        </p:txBody>
      </p:sp>
      <p:pic>
        <p:nvPicPr>
          <p:cNvPr id="12" name="Obrázok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82" y="259977"/>
            <a:ext cx="5795736" cy="6338046"/>
          </a:xfrm>
          <a:prstGeom prst="rect">
            <a:avLst/>
          </a:prstGeom>
        </p:spPr>
      </p:pic>
      <p:sp>
        <p:nvSpPr>
          <p:cNvPr id="13" name="Obdĺžnik 12"/>
          <p:cNvSpPr/>
          <p:nvPr/>
        </p:nvSpPr>
        <p:spPr>
          <a:xfrm>
            <a:off x="2447365" y="2205318"/>
            <a:ext cx="4329953" cy="959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bdĺžnik 13"/>
          <p:cNvSpPr/>
          <p:nvPr/>
        </p:nvSpPr>
        <p:spPr>
          <a:xfrm>
            <a:off x="2447365" y="4724400"/>
            <a:ext cx="1999129" cy="439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Šípka nahor 14"/>
          <p:cNvSpPr/>
          <p:nvPr/>
        </p:nvSpPr>
        <p:spPr>
          <a:xfrm rot="16200000">
            <a:off x="3626131" y="5928962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549DFB7-4169-4061-8411-3446AD3F42F1}"/>
              </a:ext>
            </a:extLst>
          </p:cNvPr>
          <p:cNvSpPr/>
          <p:nvPr/>
        </p:nvSpPr>
        <p:spPr>
          <a:xfrm>
            <a:off x="2447365" y="3655724"/>
            <a:ext cx="4329953" cy="439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8674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470701" y="62754"/>
            <a:ext cx="12179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688646" y="429062"/>
            <a:ext cx="982203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k-SK" dirty="0">
                <a:solidFill>
                  <a:schemeClr val="tx1"/>
                </a:solidFill>
              </a:rPr>
              <a:t>Žiadosť sa zobrazí v stave </a:t>
            </a:r>
            <a:r>
              <a:rPr lang="sk-SK" i="1" dirty="0">
                <a:solidFill>
                  <a:schemeClr val="tx1"/>
                </a:solidFill>
              </a:rPr>
              <a:t>„odoslaná“. </a:t>
            </a:r>
            <a:r>
              <a:rPr lang="sk-SK" dirty="0">
                <a:solidFill>
                  <a:schemeClr val="tx1"/>
                </a:solidFill>
              </a:rPr>
              <a:t>Nasleduje proces administrácie na strane Pôdohospodárskej platobnej agentúry. Komunikácia so žiadateľom, prípadne ním určenou osobou prebieha výlučne </a:t>
            </a:r>
            <a:br>
              <a:rPr lang="sk-SK" dirty="0">
                <a:solidFill>
                  <a:schemeClr val="tx1"/>
                </a:solidFill>
              </a:rPr>
            </a:br>
            <a:r>
              <a:rPr lang="sk-SK" dirty="0">
                <a:solidFill>
                  <a:schemeClr val="tx1"/>
                </a:solidFill>
              </a:rPr>
              <a:t>e-mailovou formou.</a:t>
            </a:r>
          </a:p>
          <a:p>
            <a:pPr algn="just"/>
            <a:r>
              <a:rPr lang="sk-SK" dirty="0">
                <a:solidFill>
                  <a:schemeClr val="tx1"/>
                </a:solidFill>
              </a:rPr>
              <a:t>Žiadateľ si stiahne .pdf dokument do počítača v prípade listinného odoslania žiadosti. 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86DAE3AD-FB52-43CF-9A6F-D052BDFA9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645" y="2144111"/>
            <a:ext cx="9751257" cy="4284828"/>
          </a:xfrm>
          <a:prstGeom prst="rect">
            <a:avLst/>
          </a:prstGeom>
        </p:spPr>
      </p:pic>
      <p:sp>
        <p:nvSpPr>
          <p:cNvPr id="11" name="Šípka nahor 10"/>
          <p:cNvSpPr/>
          <p:nvPr/>
        </p:nvSpPr>
        <p:spPr>
          <a:xfrm rot="16200000">
            <a:off x="4250265" y="2717053"/>
            <a:ext cx="256221" cy="108190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390626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objekt pre obsah 2"/>
          <p:cNvSpPr txBox="1">
            <a:spLocks/>
          </p:cNvSpPr>
          <p:nvPr/>
        </p:nvSpPr>
        <p:spPr>
          <a:xfrm>
            <a:off x="232581" y="5995852"/>
            <a:ext cx="10479537" cy="862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Vyššie uvedený postup je možné nahradiť kvalifikovaným elektronickým podpisom a predložením </a:t>
            </a:r>
            <a:r>
              <a:rPr lang="sk-SK" b="1">
                <a:solidFill>
                  <a:schemeClr val="accent6">
                    <a:lumMod val="75000"/>
                  </a:schemeClr>
                </a:solidFill>
              </a:rPr>
              <a:t>žiadosti </a:t>
            </a:r>
            <a:br>
              <a:rPr lang="sk-SK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b="1">
                <a:solidFill>
                  <a:schemeClr val="accent6">
                    <a:lumMod val="75000"/>
                  </a:schemeClr>
                </a:solidFill>
              </a:rPr>
              <a:t>do </a:t>
            </a:r>
            <a:r>
              <a:rPr lang="sk-SK" b="1" dirty="0">
                <a:solidFill>
                  <a:schemeClr val="accent6">
                    <a:lumMod val="75000"/>
                  </a:schemeClr>
                </a:solidFill>
              </a:rPr>
              <a:t>elektronickej schránky Pôdohospodárskej platobnej agentúry</a:t>
            </a:r>
            <a:r>
              <a:rPr lang="sk-SK" sz="2400" b="1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2640460" y="1602769"/>
            <a:ext cx="68631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k-SK" sz="2400" b="1" dirty="0">
                <a:solidFill>
                  <a:schemeClr val="accent2">
                    <a:lumMod val="75000"/>
                  </a:schemeClr>
                </a:solidFill>
              </a:rPr>
              <a:t>Pôdohospodárska platobná agentúra</a:t>
            </a:r>
          </a:p>
          <a:p>
            <a:pPr>
              <a:lnSpc>
                <a:spcPct val="150000"/>
              </a:lnSpc>
            </a:pPr>
            <a:r>
              <a:rPr lang="pl-PL" sz="2400" b="1" dirty="0"/>
              <a:t>Sekcia organizácie trhu a štátnej pomoci </a:t>
            </a:r>
          </a:p>
          <a:p>
            <a:pPr>
              <a:lnSpc>
                <a:spcPct val="150000"/>
              </a:lnSpc>
            </a:pPr>
            <a:r>
              <a:rPr lang="sk-SK" sz="2400" b="1" dirty="0"/>
              <a:t>Odbor štátnej pomoci </a:t>
            </a:r>
          </a:p>
          <a:p>
            <a:pPr>
              <a:lnSpc>
                <a:spcPct val="150000"/>
              </a:lnSpc>
            </a:pPr>
            <a:r>
              <a:rPr lang="sk-SK" sz="2400" dirty="0"/>
              <a:t>Hraničná 12 </a:t>
            </a:r>
          </a:p>
          <a:p>
            <a:pPr>
              <a:lnSpc>
                <a:spcPct val="150000"/>
              </a:lnSpc>
            </a:pPr>
            <a:r>
              <a:rPr lang="sk-SK" sz="2400" dirty="0"/>
              <a:t>815 26 Bratislava</a:t>
            </a: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212" y="1758995"/>
            <a:ext cx="381053" cy="381053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470701" y="62754"/>
            <a:ext cx="12797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</a:t>
            </a:r>
            <a:r>
              <a:rPr lang="sk-SK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1688646" y="429062"/>
            <a:ext cx="9822036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LISTINNÉ ODOSLANIE </a:t>
            </a:r>
            <a:r>
              <a:rPr lang="sk-SK" dirty="0">
                <a:solidFill>
                  <a:schemeClr val="tx1"/>
                </a:solidFill>
              </a:rPr>
              <a:t>- žiadateľ si žiadosť vytlačí, podpisy oprávnených osôb konať za žiadateľa úradne osvedčí a zašle na adresu: </a:t>
            </a:r>
          </a:p>
        </p:txBody>
      </p:sp>
    </p:spTree>
    <p:extLst>
      <p:ext uri="{BB962C8B-B14F-4D97-AF65-F5344CB8AC3E}">
        <p14:creationId xmlns:p14="http://schemas.microsoft.com/office/powerpoint/2010/main" val="231241557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Pohybujúci sa text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8234</TotalTime>
  <Words>1381</Words>
  <Application>Microsoft Office PowerPoint</Application>
  <PresentationFormat>Širokouhlá</PresentationFormat>
  <Paragraphs>102</Paragraphs>
  <Slides>40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Rockwell Condensed</vt:lpstr>
      <vt:lpstr>Wingdings 3</vt:lpstr>
      <vt:lpstr>Motív Office</vt:lpstr>
      <vt:lpstr> USMERNENIE K PODÁVANIU  ŽIADOSTI O POSKYTNUTIE ŠTÁTNEJ POMOCI NA ZABEZPEČENIE ÚČASTI CHOVATEĽOV A PESTOVATEĽOV  NA VÝSTAVÁCH       </vt:lpstr>
      <vt:lpstr>POSTUP REGISTRÁCIE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UPOZORNENIE </vt:lpstr>
      <vt:lpstr>UPOZORNENIE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PPA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Postup pre vytvorenie používateľského konta do ITMS2014+ :</dc:title>
  <dc:creator>Töröková Martina</dc:creator>
  <cp:lastModifiedBy>Kokoruďová Žaneta</cp:lastModifiedBy>
  <cp:revision>509</cp:revision>
  <cp:lastPrinted>2022-04-07T13:18:57Z</cp:lastPrinted>
  <dcterms:created xsi:type="dcterms:W3CDTF">2019-07-04T06:29:36Z</dcterms:created>
  <dcterms:modified xsi:type="dcterms:W3CDTF">2025-08-19T09:29:28Z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1f49583-305d-4d31-a578-23419888fadf_Enabled">
    <vt:lpwstr>true</vt:lpwstr>
  </property>
  <property fmtid="{D5CDD505-2E9C-101B-9397-08002B2CF9AE}" pid="3" name="MSIP_Label_71f49583-305d-4d31-a578-23419888fadf_SetDate">
    <vt:lpwstr>2024-05-11T12:02:41Z</vt:lpwstr>
  </property>
  <property fmtid="{D5CDD505-2E9C-101B-9397-08002B2CF9AE}" pid="4" name="MSIP_Label_71f49583-305d-4d31-a578-23419888fadf_Method">
    <vt:lpwstr>Privileged</vt:lpwstr>
  </property>
  <property fmtid="{D5CDD505-2E9C-101B-9397-08002B2CF9AE}" pid="5" name="MSIP_Label_71f49583-305d-4d31-a578-23419888fadf_Name">
    <vt:lpwstr>VEREJNÉ</vt:lpwstr>
  </property>
  <property fmtid="{D5CDD505-2E9C-101B-9397-08002B2CF9AE}" pid="6" name="MSIP_Label_71f49583-305d-4d31-a578-23419888fadf_SiteId">
    <vt:lpwstr>e0d54165-a303-4a6a-9954-68dfeb2b693d</vt:lpwstr>
  </property>
  <property fmtid="{D5CDD505-2E9C-101B-9397-08002B2CF9AE}" pid="7" name="MSIP_Label_71f49583-305d-4d31-a578-23419888fadf_ActionId">
    <vt:lpwstr>623d09de-a603-4ce7-bf31-df71cd27424b</vt:lpwstr>
  </property>
  <property fmtid="{D5CDD505-2E9C-101B-9397-08002B2CF9AE}" pid="8" name="MSIP_Label_71f49583-305d-4d31-a578-23419888fadf_ContentBits">
    <vt:lpwstr>0</vt:lpwstr>
  </property>
</Properties>
</file>